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78" r:id="rId4"/>
    <p:sldId id="259" r:id="rId5"/>
    <p:sldId id="260" r:id="rId6"/>
    <p:sldId id="261" r:id="rId7"/>
    <p:sldId id="262" r:id="rId8"/>
    <p:sldId id="265" r:id="rId9"/>
    <p:sldId id="263" r:id="rId10"/>
    <p:sldId id="272" r:id="rId11"/>
    <p:sldId id="273" r:id="rId12"/>
    <p:sldId id="276" r:id="rId13"/>
    <p:sldId id="274" r:id="rId14"/>
    <p:sldId id="281" r:id="rId15"/>
    <p:sldId id="275" r:id="rId16"/>
    <p:sldId id="277" r:id="rId17"/>
  </p:sldIdLst>
  <p:sldSz cx="9144000" cy="6858000" type="screen4x3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03" autoAdjust="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D2A6-E1CB-49C7-AD7A-C1352118445B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2BCCA-7277-427F-B2A9-814A6DB2AE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D2A6-E1CB-49C7-AD7A-C1352118445B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CCA-7277-427F-B2A9-814A6DB2AE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D2A6-E1CB-49C7-AD7A-C1352118445B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CCA-7277-427F-B2A9-814A6DB2AE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F8D2A6-E1CB-49C7-AD7A-C1352118445B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DF2BCCA-7277-427F-B2A9-814A6DB2AE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D2A6-E1CB-49C7-AD7A-C1352118445B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CCA-7277-427F-B2A9-814A6DB2AE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D2A6-E1CB-49C7-AD7A-C1352118445B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CCA-7277-427F-B2A9-814A6DB2AE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CCA-7277-427F-B2A9-814A6DB2AE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D2A6-E1CB-49C7-AD7A-C1352118445B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D2A6-E1CB-49C7-AD7A-C1352118445B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CCA-7277-427F-B2A9-814A6DB2AE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D2A6-E1CB-49C7-AD7A-C1352118445B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BCCA-7277-427F-B2A9-814A6DB2AE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F8D2A6-E1CB-49C7-AD7A-C1352118445B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F2BCCA-7277-427F-B2A9-814A6DB2AE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D2A6-E1CB-49C7-AD7A-C1352118445B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2BCCA-7277-427F-B2A9-814A6DB2AE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F8D2A6-E1CB-49C7-AD7A-C1352118445B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DF2BCCA-7277-427F-B2A9-814A6DB2AEF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0" y="2428868"/>
            <a:ext cx="9144000" cy="2286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400" dirty="0" smtClean="0"/>
              <a:t>Juliano Giassi Goularti</a:t>
            </a:r>
          </a:p>
          <a:p>
            <a:pPr algn="ctr">
              <a:buNone/>
            </a:pPr>
            <a:r>
              <a:rPr lang="pt-BR" sz="1800" i="1" dirty="0" smtClean="0"/>
              <a:t>Doutor pelo IE-UNICAMP</a:t>
            </a:r>
          </a:p>
          <a:p>
            <a:pPr algn="ctr">
              <a:buNone/>
            </a:pPr>
            <a:r>
              <a:rPr lang="pt-BR" sz="1800" i="1" dirty="0" smtClean="0"/>
              <a:t>Economista ALESC</a:t>
            </a:r>
          </a:p>
          <a:p>
            <a:pPr algn="ctr">
              <a:buNone/>
            </a:pPr>
            <a:r>
              <a:rPr lang="pt-BR" sz="1800" i="1" dirty="0" smtClean="0"/>
              <a:t>Pesquisador NECAT/UFSC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Autofit/>
          </a:bodyPr>
          <a:lstStyle/>
          <a:p>
            <a:pPr algn="ctr"/>
            <a:r>
              <a:rPr lang="pt-BR" sz="5000" b="1" dirty="0" smtClean="0">
                <a:solidFill>
                  <a:srgbClr val="FF0000"/>
                </a:solidFill>
              </a:rPr>
              <a:t>Financiamento</a:t>
            </a:r>
            <a:r>
              <a:rPr lang="pt-BR" sz="5000" b="1" dirty="0" smtClean="0"/>
              <a:t> </a:t>
            </a:r>
            <a:r>
              <a:rPr lang="pt-BR" sz="5000" b="1" dirty="0" smtClean="0">
                <a:solidFill>
                  <a:srgbClr val="FF0000"/>
                </a:solidFill>
              </a:rPr>
              <a:t>educacional</a:t>
            </a:r>
            <a:endParaRPr lang="pt-BR" sz="5000" dirty="0">
              <a:solidFill>
                <a:srgbClr val="FF0000"/>
              </a:solidFill>
            </a:endParaRPr>
          </a:p>
        </p:txBody>
      </p:sp>
      <p:pic>
        <p:nvPicPr>
          <p:cNvPr id="22530" name="Picture 2" descr="Seminário Internacional de Educação de Pinhais – ISSN 2594-49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0702"/>
            <a:ext cx="914403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Dos 295 municípios, 13 aplicam 7% do seu PIB em educação. Barra Bonita é a 2ª cidade “mais pobre” de SC, Tigrinhos a 9ª, Rio Rufino a 13ª, Santa Rosa de Lima a 18ª e Mirim Doce a 25ª.</a:t>
            </a:r>
          </a:p>
          <a:p>
            <a:pPr algn="just">
              <a:buNone/>
            </a:pPr>
            <a:endParaRPr lang="pt-BR" sz="1000" dirty="0" smtClean="0"/>
          </a:p>
          <a:p>
            <a:pPr algn="just"/>
            <a:r>
              <a:rPr lang="pt-BR" sz="1400" b="1" dirty="0" smtClean="0"/>
              <a:t>Tabela 3:</a:t>
            </a:r>
            <a:r>
              <a:rPr lang="pt-BR" sz="1400" dirty="0" smtClean="0"/>
              <a:t> Municípios catarinenses (melhores ranqueados) que aplicam mais de 7% do PIB municipal da sua receita em educação – Ano base 2018 (R$ milhões– valores nominais)</a:t>
            </a:r>
          </a:p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  <a:p>
            <a:pPr algn="just"/>
            <a:r>
              <a:rPr lang="pt-BR" sz="1000" dirty="0" smtClean="0"/>
              <a:t>Fonte: IBGE; Siconfi</a:t>
            </a:r>
          </a:p>
          <a:p>
            <a:pPr algn="just"/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Financiamento da Educação Pública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857223" y="3000372"/>
          <a:ext cx="7786742" cy="2987040"/>
        </p:xfrm>
        <a:graphic>
          <a:graphicData uri="http://schemas.openxmlformats.org/drawingml/2006/table">
            <a:tbl>
              <a:tblPr/>
              <a:tblGrid>
                <a:gridCol w="1481770"/>
                <a:gridCol w="1540808"/>
                <a:gridCol w="1161740"/>
                <a:gridCol w="2613597"/>
                <a:gridCol w="988827"/>
              </a:tblGrid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Posição no Estado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Município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PIB Municipal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Gasto do município em educação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Percent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Frei Rogério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49.315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4.110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8,33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Mirim Doce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52.962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4.359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8,23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Celso Ramos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55.172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4.537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8,22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Pescaria Brava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100.329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8.057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8,03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Santa Rosa de Lima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50.668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4.048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7,99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Balneário Gaivota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152.250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11.998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7,88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Zortéa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71.185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5.566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7,82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Calmon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70.125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5.364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7,65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Bocaina do Sul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77.865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5.946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7,64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Barra Bonita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35.314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2.539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7,19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Rio Rufino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48.525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3.481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7,17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Bandeirante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61.177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4.353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7,12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Tigrinhos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42.287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3.000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7,09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71504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dirty="0" smtClean="0"/>
              <a:t>15 municípios que menos gastam em educação em relação ao PIB, são as cidades que apresentam maior grau de complexidade econômica.</a:t>
            </a:r>
          </a:p>
          <a:p>
            <a:pPr algn="just"/>
            <a:endParaRPr lang="pt-BR" sz="1500" dirty="0" smtClean="0"/>
          </a:p>
          <a:p>
            <a:r>
              <a:rPr lang="pt-BR" sz="1300" b="1" dirty="0" smtClean="0"/>
              <a:t>Tabela 4:</a:t>
            </a:r>
            <a:r>
              <a:rPr lang="pt-BR" sz="1300" dirty="0" smtClean="0"/>
              <a:t> Municípios catarinenses (piores ranqueados) que menos gastam em educação em relação ao PIB – Ano base 2018 (R$ milhões– valores nominais)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r>
              <a:rPr lang="pt-BR" sz="1000" dirty="0" smtClean="0"/>
              <a:t>Fonte: IBGE; Siconfi</a:t>
            </a:r>
          </a:p>
          <a:p>
            <a:endParaRPr lang="pt-BR" sz="1400" dirty="0" smtClean="0"/>
          </a:p>
          <a:p>
            <a:pPr algn="just"/>
            <a:endParaRPr lang="pt-BR" sz="22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1914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Financiamento da Educação Pública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14348" y="2571744"/>
          <a:ext cx="7955771" cy="3413760"/>
        </p:xfrm>
        <a:graphic>
          <a:graphicData uri="http://schemas.openxmlformats.org/drawingml/2006/table">
            <a:tbl>
              <a:tblPr/>
              <a:tblGrid>
                <a:gridCol w="1457706"/>
                <a:gridCol w="1848380"/>
                <a:gridCol w="1152525"/>
                <a:gridCol w="2570797"/>
                <a:gridCol w="926363"/>
              </a:tblGrid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Posição no Estado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Município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PIB Municipal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Gasto do município em educação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Percent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279</a:t>
                      </a:r>
                      <a:endParaRPr lang="pt-BR" sz="14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São José</a:t>
                      </a:r>
                      <a:endParaRPr lang="pt-BR" sz="14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10.607.483</a:t>
                      </a:r>
                      <a:endParaRPr lang="pt-BR" sz="14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169.084</a:t>
                      </a:r>
                      <a:endParaRPr lang="pt-BR" sz="14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1,59</a:t>
                      </a:r>
                      <a:endParaRPr lang="pt-BR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Pomerode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2.026.616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31.794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1,57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281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Timbó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1.858.869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28.893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Maravilha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1.288.638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19.701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283</a:t>
                      </a:r>
                      <a:endParaRPr lang="pt-BR" sz="14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Jaraguá do Sul</a:t>
                      </a:r>
                      <a:endParaRPr lang="pt-BR" sz="14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8.995.686</a:t>
                      </a:r>
                      <a:endParaRPr lang="pt-BR" sz="14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136.900</a:t>
                      </a:r>
                      <a:endParaRPr lang="pt-BR" sz="14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1,52</a:t>
                      </a:r>
                      <a:endParaRPr lang="pt-BR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Pinhalzinho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1.122.662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16.808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1,50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Vargem Bonita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392.371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5.759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1,47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286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Joaçaba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1.929.064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28.255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1,46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287</a:t>
                      </a:r>
                      <a:endParaRPr lang="pt-BR" sz="14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Brusque</a:t>
                      </a:r>
                      <a:endParaRPr lang="pt-BR" sz="14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6.375.501</a:t>
                      </a:r>
                      <a:endParaRPr lang="pt-BR" sz="14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92.429</a:t>
                      </a:r>
                      <a:endParaRPr lang="pt-BR" sz="14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1,45</a:t>
                      </a:r>
                      <a:endParaRPr lang="pt-BR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São Francisco do Sul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4.142.714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57.915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1,40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289</a:t>
                      </a:r>
                      <a:endParaRPr lang="pt-BR" sz="14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Joinville</a:t>
                      </a:r>
                      <a:endParaRPr lang="pt-BR" sz="14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30.785.682</a:t>
                      </a:r>
                      <a:endParaRPr lang="pt-BR" sz="14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429.129</a:t>
                      </a:r>
                      <a:endParaRPr lang="pt-BR" sz="14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1,39</a:t>
                      </a:r>
                      <a:endParaRPr lang="pt-BR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Mondaí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656.580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8.875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291</a:t>
                      </a:r>
                      <a:endParaRPr lang="pt-BR" sz="14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Itajaí</a:t>
                      </a:r>
                      <a:endParaRPr lang="pt-BR" sz="14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25.413.432</a:t>
                      </a:r>
                      <a:endParaRPr lang="pt-BR" sz="14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301.800</a:t>
                      </a:r>
                      <a:endParaRPr lang="pt-BR" sz="14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1,19</a:t>
                      </a:r>
                      <a:endParaRPr lang="pt-BR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Antônio Carlos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656.109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7.770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1,18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293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Araquari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4.151.191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36.134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0,87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9058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Financiamento da Educação Pública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4374292" cy="5357850"/>
          </a:xfrm>
        </p:spPr>
        <p:txBody>
          <a:bodyPr>
            <a:noAutofit/>
          </a:bodyPr>
          <a:lstStyle/>
          <a:p>
            <a:pPr algn="just"/>
            <a:r>
              <a:rPr lang="pt-BR" sz="1500" dirty="0" smtClean="0"/>
              <a:t>Questionamento: a obrigação do Estado em atingir a Meta 19 de aplicar 7% e depois 10% do PIB com gastos em educação não seria uma obrigação é solidária entre os três entes da federação?</a:t>
            </a:r>
          </a:p>
          <a:p>
            <a:pPr algn="just"/>
            <a:endParaRPr lang="pt-BR" sz="500" dirty="0" smtClean="0"/>
          </a:p>
          <a:p>
            <a:pPr algn="just"/>
            <a:r>
              <a:rPr lang="pt-BR" sz="1500" dirty="0" smtClean="0"/>
              <a:t>1,69% (R$ 5.044 bilhões – gasto mínimo 25%) são os gastos com educação do gov. de SC em relação ao PIB do Estado (R$ 298 bilhões, 2018, último publicação do IBGE).</a:t>
            </a:r>
          </a:p>
          <a:p>
            <a:pPr algn="just"/>
            <a:endParaRPr lang="pt-BR" sz="500" dirty="0" smtClean="0"/>
          </a:p>
          <a:p>
            <a:pPr algn="just"/>
            <a:r>
              <a:rPr lang="pt-BR" sz="1500" dirty="0" smtClean="0"/>
              <a:t>2,09% (R$ 6.234 bilhões) é a participação dos municípios e 0,80% (R$ 2.373 bilhões) do governo federal no PIB catarinense - UFSC: R$ 1.522 bilhão, UFFS: R$ 263 milhões e IFSC: R$ 587 milhões.</a:t>
            </a:r>
          </a:p>
          <a:p>
            <a:pPr algn="just"/>
            <a:endParaRPr lang="pt-BR" sz="500" dirty="0" smtClean="0"/>
          </a:p>
          <a:p>
            <a:pPr algn="just"/>
            <a:r>
              <a:rPr lang="pt-BR" sz="1500" dirty="0" smtClean="0"/>
              <a:t>Ao todo, 4,58% (R$ 13.651 bilhões) do PIB são os gastos com educação, em SC, dos três entes federativos.</a:t>
            </a:r>
          </a:p>
          <a:p>
            <a:pPr algn="just"/>
            <a:endParaRPr lang="pt-BR" sz="500" dirty="0" smtClean="0"/>
          </a:p>
          <a:p>
            <a:pPr algn="just"/>
            <a:r>
              <a:rPr lang="pt-BR" sz="1600" b="1" dirty="0" smtClean="0"/>
              <a:t>O que não podemos admitir é a descontinuidade do financiamento da MDE.</a:t>
            </a:r>
            <a:endParaRPr lang="pt-BR" sz="15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500562" y="2550801"/>
          <a:ext cx="4357718" cy="1969780"/>
        </p:xfrm>
        <a:graphic>
          <a:graphicData uri="http://schemas.openxmlformats.org/drawingml/2006/table">
            <a:tbl>
              <a:tblPr/>
              <a:tblGrid>
                <a:gridCol w="2071702"/>
                <a:gridCol w="1214446"/>
                <a:gridCol w="1071570"/>
              </a:tblGrid>
              <a:tr h="385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Ente da federação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Valor aplicado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Participação no 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PIB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União UFSC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UFFS, </a:t>
                      </a: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IFSC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Times New Roman"/>
                          <a:ea typeface="Calibri"/>
                          <a:cs typeface="Times New Roman"/>
                        </a:rPr>
                        <a:t>2.373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0,80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5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Estado de </a:t>
                      </a: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SC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5.044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1,69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5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Municípios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6.234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Calibri"/>
                          <a:cs typeface="Times New Roman"/>
                        </a:rPr>
                        <a:t>2,09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Times New Roman"/>
                          <a:ea typeface="Calibri"/>
                          <a:cs typeface="Times New Roman"/>
                        </a:rPr>
                        <a:t>13.651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Times New Roman"/>
                          <a:ea typeface="Calibri"/>
                          <a:cs typeface="Times New Roman"/>
                        </a:rPr>
                        <a:t>4,58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4500594" y="2079301"/>
            <a:ext cx="43576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300" b="1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Tabela 5:</a:t>
            </a:r>
            <a:r>
              <a:rPr lang="pt-BR" sz="1300" dirty="0" smtClean="0">
                <a:solidFill>
                  <a:srgbClr val="0000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Gasto público dos Entes da federação com educação – Ano base 2018</a:t>
            </a:r>
            <a:endParaRPr lang="pt-BR" sz="1300" dirty="0" smtClean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429124" y="450057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/>
              <a:t>Fonte: IBGE. Elaboração: Juliano Giassi Goularti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1914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Financiamento da Educação Pública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59936" cy="5429288"/>
          </a:xfrm>
        </p:spPr>
        <p:txBody>
          <a:bodyPr>
            <a:noAutofit/>
          </a:bodyPr>
          <a:lstStyle/>
          <a:p>
            <a:pPr algn="just"/>
            <a:r>
              <a:rPr lang="pt-BR" sz="1700" dirty="0" smtClean="0"/>
              <a:t>43 cidades catarinenses aplicam de 0% até 1,99%; 84 de 2% até 2,99%; 77 de 3% até 3,99%; 38 de 4% até 4,99%; 22 de 5% até 5,99%; 17 de 6% até 6,99%; 9 de 7% até 7,99%; e, 4 acima de 8%.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1700" dirty="0" smtClean="0"/>
              <a:t>Os dados indicam que os municípios com menor grau de complexidade econômica apresentam uma aplicação de recursos superior quando comparado aqueles que estão no topo da hierarquia econômica.</a:t>
            </a:r>
          </a:p>
          <a:p>
            <a:pPr algn="just"/>
            <a:endParaRPr lang="pt-BR" sz="1000" dirty="0" smtClean="0"/>
          </a:p>
          <a:p>
            <a:pPr algn="just"/>
            <a:r>
              <a:rPr lang="pt-BR" sz="1700" dirty="0" smtClean="0"/>
              <a:t>Importante analisar o gasto </a:t>
            </a:r>
            <a:r>
              <a:rPr lang="pt-BR" sz="1700" i="1" dirty="0" smtClean="0"/>
              <a:t>per</a:t>
            </a:r>
            <a:r>
              <a:rPr lang="pt-BR" sz="1700" dirty="0" smtClean="0"/>
              <a:t> </a:t>
            </a:r>
            <a:r>
              <a:rPr lang="pt-BR" sz="1700" i="1" dirty="0" smtClean="0"/>
              <a:t>capita</a:t>
            </a:r>
            <a:r>
              <a:rPr lang="pt-BR" sz="1700" dirty="0" smtClean="0"/>
              <a:t> em educação por aluno para ter outra visão dos gastos. O gasto do governo brasileiro por aluno na rede pública é menos da metade do valor investido pelos países desenvolvidos.</a:t>
            </a:r>
          </a:p>
        </p:txBody>
      </p:sp>
      <p:pic>
        <p:nvPicPr>
          <p:cNvPr id="5122" name="Picture 2" descr="Brasil recua no ranking global dos países com maior PIB per capita em 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14554"/>
            <a:ext cx="4071966" cy="3135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881578"/>
          </a:xfrm>
        </p:spPr>
        <p:txBody>
          <a:bodyPr>
            <a:normAutofit/>
          </a:bodyPr>
          <a:lstStyle/>
          <a:p>
            <a:pPr algn="just"/>
            <a:r>
              <a:rPr lang="pt-BR" sz="1800" dirty="0" smtClean="0"/>
              <a:t>Gasto público </a:t>
            </a:r>
            <a:r>
              <a:rPr lang="pt-BR" sz="1800" i="1" dirty="0" smtClean="0"/>
              <a:t>per</a:t>
            </a:r>
            <a:r>
              <a:rPr lang="pt-BR" sz="1800" dirty="0" smtClean="0"/>
              <a:t> </a:t>
            </a:r>
            <a:r>
              <a:rPr lang="pt-BR" sz="1800" i="1" dirty="0" smtClean="0"/>
              <a:t>capita</a:t>
            </a:r>
            <a:r>
              <a:rPr lang="pt-BR" sz="1800" dirty="0" smtClean="0"/>
              <a:t> IFSC, UFFS e UFSC, escolas estaduais e municipais, temos em Santa Catarina um gasto </a:t>
            </a:r>
            <a:r>
              <a:rPr lang="pt-BR" sz="1800" i="1" dirty="0" smtClean="0"/>
              <a:t>per</a:t>
            </a:r>
            <a:r>
              <a:rPr lang="pt-BR" sz="1800" dirty="0" smtClean="0"/>
              <a:t> </a:t>
            </a:r>
            <a:r>
              <a:rPr lang="pt-BR" sz="1800" i="1" dirty="0" smtClean="0"/>
              <a:t>capita</a:t>
            </a:r>
            <a:r>
              <a:rPr lang="pt-BR" sz="1800" dirty="0" smtClean="0"/>
              <a:t> médio por aluno matriculado (total de 1.317.027 mil alunos) de R$ 9.972,37 mil, com destaque para UFSC de R$ 36.848,24 mil, IFSC de R$ 30.013,65 mil e UFFS de R$ 28.812,98 mil.</a:t>
            </a:r>
          </a:p>
          <a:p>
            <a:pPr algn="just"/>
            <a:endParaRPr lang="pt-BR" sz="1500" dirty="0" smtClean="0"/>
          </a:p>
          <a:p>
            <a:pPr algn="just"/>
            <a:endParaRPr lang="pt-BR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Financiamento da Educação Pública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928662" y="3429000"/>
          <a:ext cx="7572428" cy="1714512"/>
        </p:xfrm>
        <a:graphic>
          <a:graphicData uri="http://schemas.openxmlformats.org/drawingml/2006/table">
            <a:tbl>
              <a:tblPr/>
              <a:tblGrid>
                <a:gridCol w="2109805"/>
                <a:gridCol w="1724498"/>
                <a:gridCol w="2025469"/>
                <a:gridCol w="1712656"/>
              </a:tblGrid>
              <a:tr h="242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Ente da federação</a:t>
                      </a:r>
                      <a:endParaRPr lang="pt-BR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Gasto público</a:t>
                      </a:r>
                      <a:endParaRPr lang="pt-BR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Nº de aluno matriculado</a:t>
                      </a:r>
                      <a:endParaRPr lang="pt-BR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Gasto </a:t>
                      </a:r>
                      <a:r>
                        <a:rPr lang="pt-BR" sz="13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 capita</a:t>
                      </a:r>
                      <a:r>
                        <a:rPr lang="pt-BR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aluno</a:t>
                      </a:r>
                      <a:endParaRPr lang="pt-BR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IFSC</a:t>
                      </a:r>
                      <a:endParaRPr lang="pt-BR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587.247.076,00</a:t>
                      </a:r>
                      <a:endParaRPr lang="pt-BR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19.566</a:t>
                      </a:r>
                      <a:endParaRPr lang="pt-BR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30.013,65</a:t>
                      </a:r>
                      <a:endParaRPr lang="pt-BR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5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UFFS*</a:t>
                      </a:r>
                      <a:endParaRPr lang="pt-BR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241.164.614,00</a:t>
                      </a:r>
                      <a:endParaRPr lang="pt-BR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latin typeface="Times New Roman"/>
                          <a:ea typeface="Times New Roman"/>
                          <a:cs typeface="Times New Roman"/>
                        </a:rPr>
                        <a:t>8.370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28.812,98</a:t>
                      </a:r>
                      <a:endParaRPr lang="pt-BR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UFSC</a:t>
                      </a:r>
                      <a:endParaRPr lang="pt-BR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1.522.702.486,00</a:t>
                      </a:r>
                      <a:endParaRPr lang="pt-BR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41.290</a:t>
                      </a:r>
                      <a:endParaRPr lang="pt-BR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36.878,24</a:t>
                      </a:r>
                      <a:endParaRPr lang="pt-BR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Estado de Santa Catarina</a:t>
                      </a:r>
                      <a:endParaRPr lang="pt-BR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5.044.000.000,00</a:t>
                      </a:r>
                      <a:endParaRPr lang="pt-BR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531.243</a:t>
                      </a:r>
                      <a:endParaRPr lang="pt-BR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9.494,71</a:t>
                      </a:r>
                      <a:endParaRPr lang="pt-BR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Municípios catarinenses</a:t>
                      </a:r>
                      <a:endParaRPr lang="pt-BR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6.234.000.000,00</a:t>
                      </a:r>
                      <a:endParaRPr lang="pt-BR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766.218</a:t>
                      </a:r>
                      <a:endParaRPr lang="pt-BR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8.136,07</a:t>
                      </a:r>
                      <a:endParaRPr lang="pt-BR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13.629.114.176,00</a:t>
                      </a:r>
                      <a:endParaRPr lang="pt-BR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1.317.027</a:t>
                      </a:r>
                      <a:endParaRPr lang="pt-BR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9.972,37</a:t>
                      </a:r>
                      <a:endParaRPr lang="pt-BR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857224" y="2928934"/>
            <a:ext cx="539904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Tabela 6:</a:t>
            </a:r>
            <a:r>
              <a:rPr kumimoji="0" lang="pt-B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Gasto </a:t>
            </a:r>
            <a:r>
              <a:rPr kumimoji="0" lang="pt-BR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per</a:t>
            </a:r>
            <a:r>
              <a:rPr kumimoji="0" lang="pt-B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capita</a:t>
            </a:r>
            <a:r>
              <a:rPr kumimoji="0" lang="pt-B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por aluno em Santa Catariana – Ano base 2018</a:t>
            </a:r>
            <a:endParaRPr kumimoji="0" lang="pt-BR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57224" y="5286388"/>
            <a:ext cx="7572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Fonte: Censo Escolar SC; IBGE. Elaboração: Juliano Giassi Goularti</a:t>
            </a:r>
          </a:p>
          <a:p>
            <a:r>
              <a:rPr lang="pt-BR" sz="1000" dirty="0" smtClean="0"/>
              <a:t>* Todos os campus</a:t>
            </a:r>
            <a:endParaRPr lang="pt-BR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1914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Financiamento da Educação Pública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59936" cy="5500726"/>
          </a:xfrm>
        </p:spPr>
        <p:txBody>
          <a:bodyPr>
            <a:noAutofit/>
          </a:bodyPr>
          <a:lstStyle/>
          <a:p>
            <a:pPr algn="just"/>
            <a:r>
              <a:rPr lang="pt-BR" sz="1400" dirty="0" smtClean="0"/>
              <a:t>Desde 2016 o governo brasileiro vem realizando um conjunto de ações que contribuem com a precarização o financiamento da Educação: Teto de Gastos e lei nº 13.365 que revoga a obrigatoriedade da participação da Petrobras na exploração do petróleo da camada pré-sal impactando diretamente nos recursos destinado para a educação.</a:t>
            </a:r>
          </a:p>
          <a:p>
            <a:pPr algn="just"/>
            <a:endParaRPr lang="pt-BR" sz="1400" dirty="0" smtClean="0"/>
          </a:p>
          <a:p>
            <a:pPr algn="just"/>
            <a:r>
              <a:rPr lang="pt-BR" sz="1400" dirty="0" smtClean="0"/>
              <a:t>Novo Fundeb os atuais 10% da participação da União no Fundo subiram para 23%, participação essa que será elevada de forma gradual: em 2021 começará com 12%; passando para 15% em 2022; 17% em 2023; 19% em 2024; 21% em 2025; e 23% em 2026.</a:t>
            </a:r>
          </a:p>
          <a:p>
            <a:pPr algn="just"/>
            <a:endParaRPr lang="pt-BR" sz="1400" dirty="0" smtClean="0"/>
          </a:p>
          <a:p>
            <a:pPr algn="just"/>
            <a:r>
              <a:rPr lang="pt-BR" sz="1400" dirty="0" smtClean="0"/>
              <a:t>O que preocupa é que o ICMS, o principal tributo que compõem a cesta do Fundeb, apresenta limitações de ordem estrutural e conjuntural. Isso porque sua participação na carga tributária esta há duas décadas estabilizada em torno de 7% do PIB em função da guerra fiscal, da crise econômica e do processo de desindustrialização do País.</a:t>
            </a:r>
          </a:p>
          <a:p>
            <a:pPr algn="just"/>
            <a:endParaRPr lang="pt-BR" sz="1400" dirty="0"/>
          </a:p>
        </p:txBody>
      </p:sp>
      <p:pic>
        <p:nvPicPr>
          <p:cNvPr id="3074" name="Picture 2" descr="Novo Fundeb aprimora a distribuição de recursos para a educação infantil –  Portal AM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000240"/>
            <a:ext cx="423860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sz="1400" dirty="0" smtClean="0"/>
          </a:p>
          <a:p>
            <a:pPr algn="ctr">
              <a:buNone/>
            </a:pPr>
            <a:endParaRPr lang="pt-BR" sz="9600" dirty="0" smtClean="0"/>
          </a:p>
          <a:p>
            <a:pPr algn="ctr">
              <a:buNone/>
            </a:pPr>
            <a:r>
              <a:rPr lang="pt-BR" sz="9600" dirty="0" smtClean="0"/>
              <a:t>FIM</a:t>
            </a:r>
            <a:endParaRPr lang="pt-BR" sz="9600" dirty="0"/>
          </a:p>
        </p:txBody>
      </p:sp>
      <p:pic>
        <p:nvPicPr>
          <p:cNvPr id="3" name="Picture 2" descr="Seminário Internacional de Educação de Pinhais – ISSN 2594-49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0702"/>
            <a:ext cx="9144032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2869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Garantia Constitucional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59936" cy="5643602"/>
          </a:xfrm>
        </p:spPr>
        <p:txBody>
          <a:bodyPr>
            <a:noAutofit/>
          </a:bodyPr>
          <a:lstStyle/>
          <a:p>
            <a:pPr algn="just"/>
            <a:r>
              <a:rPr lang="pt-BR" sz="1500" dirty="0" smtClean="0"/>
              <a:t>Pacto constitucional civilizatório pressupõe ordenação legítima de prioridades em sua dupla dimensão: econômica e social;</a:t>
            </a:r>
          </a:p>
          <a:p>
            <a:pPr algn="just"/>
            <a:endParaRPr lang="pt-BR" sz="1500" dirty="0" smtClean="0"/>
          </a:p>
          <a:p>
            <a:pPr algn="just"/>
            <a:r>
              <a:rPr lang="pt-BR" sz="1500" dirty="0" smtClean="0"/>
              <a:t>Vinculações de receita e despesa (mínimo constitucionais) como um </a:t>
            </a:r>
            <a:r>
              <a:rPr lang="pt-BR" sz="1500" dirty="0" err="1" smtClean="0"/>
              <a:t>microssistema</a:t>
            </a:r>
            <a:r>
              <a:rPr lang="pt-BR" sz="1500" dirty="0" smtClean="0"/>
              <a:t> de tutela do custeio dos direitos sociais e garantias fundamentais;</a:t>
            </a:r>
          </a:p>
          <a:p>
            <a:pPr algn="just"/>
            <a:endParaRPr lang="pt-BR" sz="1500" dirty="0" smtClean="0"/>
          </a:p>
          <a:p>
            <a:pPr algn="just"/>
            <a:r>
              <a:rPr lang="pt-BR" sz="1500" dirty="0" smtClean="0"/>
              <a:t>Primeira manifestação foi na Constituição de 1934, quando houve à vinculação de recursos específicos para MDE;</a:t>
            </a:r>
          </a:p>
          <a:p>
            <a:pPr algn="just"/>
            <a:endParaRPr lang="pt-BR" sz="1500" dirty="0" smtClean="0"/>
          </a:p>
          <a:p>
            <a:pPr algn="just"/>
            <a:r>
              <a:rPr lang="pt-BR" sz="1500" dirty="0" smtClean="0"/>
              <a:t>Em 1937, com o Estado Novo a vinculação orçamentária para educação foi desamarrada;</a:t>
            </a:r>
          </a:p>
          <a:p>
            <a:pPr algn="just"/>
            <a:endParaRPr lang="pt-BR" sz="1500" dirty="0" smtClean="0"/>
          </a:p>
          <a:p>
            <a:pPr algn="just"/>
            <a:r>
              <a:rPr lang="pt-BR" sz="1500" dirty="0" smtClean="0"/>
              <a:t>Em 1946, com a promulgação de uma a nova Constituição, novamente é vinculada uma cota parte de recursos para pasta, agora nas três esferas de governo;</a:t>
            </a:r>
          </a:p>
          <a:p>
            <a:endParaRPr lang="pt-BR" sz="1500" dirty="0"/>
          </a:p>
        </p:txBody>
      </p:sp>
      <p:pic>
        <p:nvPicPr>
          <p:cNvPr id="5" name="Picture 2" descr="O parlamentarismo na Constituição de 1988 | Por Luiz Holanda | Jornal  Grande Bahia (JG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000240"/>
            <a:ext cx="414340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Garantia Constitucional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57158" y="1000108"/>
            <a:ext cx="4159978" cy="5572164"/>
          </a:xfrm>
        </p:spPr>
        <p:txBody>
          <a:bodyPr>
            <a:noAutofit/>
          </a:bodyPr>
          <a:lstStyle/>
          <a:p>
            <a:pPr algn="just"/>
            <a:r>
              <a:rPr lang="pt-BR" sz="1650" dirty="0" smtClean="0"/>
              <a:t>Em 1967 a nova Constituição novamente omitiu a vinculação de recursos;</a:t>
            </a:r>
          </a:p>
          <a:p>
            <a:pPr algn="just"/>
            <a:endParaRPr lang="pt-BR" sz="1300" dirty="0" smtClean="0"/>
          </a:p>
          <a:p>
            <a:pPr algn="just"/>
            <a:r>
              <a:rPr lang="pt-BR" sz="1650" dirty="0" smtClean="0"/>
              <a:t>Ainda durante a ditadura militar, a Emenda Constitucional nº 1/1969 institui a vinculação de 20% da receita municipal para o ensino primário;</a:t>
            </a:r>
          </a:p>
          <a:p>
            <a:pPr algn="just"/>
            <a:endParaRPr lang="pt-BR" sz="1300" dirty="0" smtClean="0"/>
          </a:p>
          <a:p>
            <a:pPr algn="just"/>
            <a:r>
              <a:rPr lang="pt-BR" sz="1650" dirty="0" smtClean="0"/>
              <a:t>Em 1983, a Emenda Constitucional nº 24 vinculou o percentual de 13% da arrecadação de impostos para a União, e de 25% para os Estados, o Distrito Federal e os municípios; e,</a:t>
            </a:r>
          </a:p>
          <a:p>
            <a:pPr algn="just"/>
            <a:endParaRPr lang="pt-BR" sz="1300" dirty="0" smtClean="0"/>
          </a:p>
          <a:p>
            <a:pPr algn="just"/>
            <a:r>
              <a:rPr lang="pt-BR" sz="1650" dirty="0" smtClean="0"/>
              <a:t>Constituição de 1988 manteve a vinculação orçamentária de recursos públicos, mas alterou o percentual mínimo aplicado pela União, de 13% para 18%.</a:t>
            </a:r>
          </a:p>
        </p:txBody>
      </p:sp>
      <p:pic>
        <p:nvPicPr>
          <p:cNvPr id="1028" name="Picture 4" descr="Erosão reduz produtividade da superfície terrestre global em 23% – Revista  Ru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6816" y="2143116"/>
            <a:ext cx="403858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Garantia Constitucional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59936" cy="5500726"/>
          </a:xfrm>
        </p:spPr>
        <p:txBody>
          <a:bodyPr>
            <a:noAutofit/>
          </a:bodyPr>
          <a:lstStyle/>
          <a:p>
            <a:pPr algn="just"/>
            <a:r>
              <a:rPr lang="pt-BR" sz="1600" dirty="0" smtClean="0"/>
              <a:t>Constituição ainda estabelece que o PNE/BR tenha duração de dez anos (2015/2024) com o objetivo de definir diretrizes, objetivos, metas e estratégias para assegurar a universalização da educação pública, gratuita e de qualidade em seus diversos níveis, etapas e modalidades.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A lei estadual nº 16.794/2015 aprovou o PEE/SC de modo a viabilizar a democratização da educação, a qualificação dos professores e a permanência do estudante na escola.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Meta 19: no decênio o investimento público em educação pública deva ser ampliado para atingir, no mínimo 7% do PIB do Estado, no 5º ano de vigência, e 10% ao final do decênio.</a:t>
            </a:r>
          </a:p>
          <a:p>
            <a:pPr algn="just"/>
            <a:endParaRPr lang="pt-BR" sz="1600" dirty="0"/>
          </a:p>
        </p:txBody>
      </p:sp>
      <p:pic>
        <p:nvPicPr>
          <p:cNvPr id="19458" name="Picture 2" descr="SED - Secretaria de Estado da Educação - Plano Estadual de Educação - 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71612"/>
            <a:ext cx="3500462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Historicamente SC destina expressivos montantes para a função educação, que representam parte significativa da despesa pública do Estado. Entre 1944 até 2010, a média geral de gastos em todo o período foi 18,53% da despesa total realizada do Estado.</a:t>
            </a:r>
          </a:p>
          <a:p>
            <a:pPr algn="just"/>
            <a:endParaRPr lang="pt-BR" sz="500" dirty="0" smtClean="0"/>
          </a:p>
          <a:p>
            <a:pPr algn="just"/>
            <a:r>
              <a:rPr lang="pt-BR" sz="1400" b="1" dirty="0" smtClean="0"/>
              <a:t>Gráfico 1:</a:t>
            </a:r>
            <a:r>
              <a:rPr lang="pt-BR" sz="1400" dirty="0" smtClean="0"/>
              <a:t> Participação (em %) da despesa realizada com a função educação nos gastos totais do Estado (1944-2010)</a:t>
            </a:r>
          </a:p>
          <a:p>
            <a:pPr algn="just"/>
            <a:endParaRPr lang="pt-BR" sz="23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Financiamento da Educação Pública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214686"/>
            <a:ext cx="77867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85786" y="62865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Fonte: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Ronçani (2017)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2857520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/>
              <a:t>Em relação ao PIB, a participação dos gastos com educação oscila entre 2,41% no final da década de 1960 até 1,16% na década de 1990.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Gasto em relação ao PIB: 1983 (1,27%), 1984 (1,24), 1998 (1,33%) e 1999 (1,16%). Média da década de 1960 (1,93%), de 1980 (1,78%) e 2000 (1,72%). Décadas de 1970 e 1990 menores médias, 1,52% e 1,55%.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1300" b="1" dirty="0" smtClean="0"/>
              <a:t>Gráfico 2: </a:t>
            </a:r>
            <a:r>
              <a:rPr lang="pt-BR" sz="1300" dirty="0" smtClean="0"/>
              <a:t>Participação da despesa realizada com a função educação sobre o PIB de Santa Catarina (1961-2010)</a:t>
            </a:r>
          </a:p>
          <a:p>
            <a:pPr algn="just"/>
            <a:endParaRPr lang="pt-BR" sz="20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9058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Financiamento da Educação Pública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786190"/>
            <a:ext cx="67151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85852" y="62865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Fonte: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Ronçani (2017)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000" dirty="0" smtClean="0"/>
              <a:t>Na última década o gasto com a função educação foi pouco alterado em relação às décadas anteriores, média de 15,68% a 14,43%.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No período de 2010 até 2019, em momento algum superou os 2% do PIB estadual, média de 1,62%, ficando abaixo da década de 2000, que foi de 1,72%.</a:t>
            </a:r>
          </a:p>
          <a:p>
            <a:pPr algn="just"/>
            <a:endParaRPr lang="pt-BR" sz="2000" dirty="0" smtClean="0"/>
          </a:p>
          <a:p>
            <a:r>
              <a:rPr lang="pt-BR" sz="1500" b="1" dirty="0" smtClean="0"/>
              <a:t>Tabela 1:</a:t>
            </a:r>
            <a:r>
              <a:rPr lang="pt-BR" sz="1500" dirty="0" smtClean="0"/>
              <a:t> Aplicação mínima de recursos na MDE pelo governo do Estado de Santa Catarina - (R$ milhões – valores nominais)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1200" dirty="0" smtClean="0"/>
              <a:t>Fonte: IBGE; Relatório técnico sobre as contas do governo do Estado. Elaboração: Juliano Giassi Goularti</a:t>
            </a:r>
          </a:p>
          <a:p>
            <a:pPr algn="just"/>
            <a:endParaRPr lang="pt-BR" sz="20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Financiamento da Educação Pública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85787" y="3286124"/>
          <a:ext cx="7929618" cy="2849880"/>
        </p:xfrm>
        <a:graphic>
          <a:graphicData uri="http://schemas.openxmlformats.org/drawingml/2006/table">
            <a:tbl>
              <a:tblPr/>
              <a:tblGrid>
                <a:gridCol w="1505961"/>
                <a:gridCol w="1864904"/>
                <a:gridCol w="3425062"/>
                <a:gridCol w="1133691"/>
              </a:tblGrid>
              <a:tr h="222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b="1" dirty="0">
                          <a:latin typeface="Calibri"/>
                          <a:ea typeface="Times New Roman"/>
                          <a:cs typeface="Calibri"/>
                        </a:rPr>
                        <a:t>Ano</a:t>
                      </a:r>
                      <a:endParaRPr lang="pt-BR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b="1">
                          <a:latin typeface="Calibri"/>
                          <a:ea typeface="Times New Roman"/>
                          <a:cs typeface="Calibri"/>
                        </a:rPr>
                        <a:t>PIB Estadual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b="1">
                          <a:latin typeface="Calibri"/>
                          <a:ea typeface="Times New Roman"/>
                          <a:cs typeface="Calibri"/>
                        </a:rPr>
                        <a:t>Aplicação Mínima em Educação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b="1"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2010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153.726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2.394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1,56%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2011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174.068.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2.787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1,60%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latin typeface="Calibri"/>
                          <a:ea typeface="Times New Roman"/>
                          <a:cs typeface="Calibri"/>
                        </a:rPr>
                        <a:t>2012</a:t>
                      </a:r>
                      <a:endParaRPr lang="pt-BR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191.794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3.059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1,60%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2013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latin typeface="Calibri"/>
                          <a:ea typeface="Times New Roman"/>
                          <a:cs typeface="Calibri"/>
                        </a:rPr>
                        <a:t>214.512</a:t>
                      </a:r>
                      <a:endParaRPr lang="pt-BR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3.383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1,58%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2014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242.553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3.804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1,57%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2015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249.079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4.119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1,65%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2016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256.754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4.260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1,66%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2017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277.270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4.618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1,67%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2018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298.227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5.044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latin typeface="Calibri"/>
                          <a:ea typeface="Times New Roman"/>
                          <a:cs typeface="Calibri"/>
                        </a:rPr>
                        <a:t>1,69%</a:t>
                      </a:r>
                      <a:endParaRPr lang="pt-BR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latin typeface="Calibri"/>
                          <a:ea typeface="Times New Roman"/>
                          <a:cs typeface="Calibri"/>
                        </a:rPr>
                        <a:t>2019</a:t>
                      </a:r>
                      <a:endParaRPr lang="pt-BR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/>
                          <a:ea typeface="Times New Roman"/>
                          <a:cs typeface="Calibri"/>
                        </a:rPr>
                        <a:t>5.561</a:t>
                      </a:r>
                      <a:endParaRPr lang="pt-BR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7158" y="1142984"/>
            <a:ext cx="8286808" cy="542928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dirty="0" smtClean="0"/>
              <a:t>Padrões mínimos de gasto público não podem ser programados para padrões ínfimos que prejudiquem a qualidade da educação, descumprindo as obrigações legais contidas no PEE/SC</a:t>
            </a:r>
            <a:r>
              <a:rPr lang="pt-BR" sz="1400" dirty="0" smtClean="0"/>
              <a:t>.</a:t>
            </a:r>
            <a:endParaRPr lang="pt-BR" sz="1400" b="1" dirty="0" smtClean="0"/>
          </a:p>
          <a:p>
            <a:endParaRPr lang="pt-BR" sz="1200" b="1" dirty="0" smtClean="0"/>
          </a:p>
          <a:p>
            <a:pPr algn="just"/>
            <a:r>
              <a:rPr lang="pt-BR" sz="1300" b="1" dirty="0" smtClean="0"/>
              <a:t>Tabela 2:</a:t>
            </a:r>
            <a:r>
              <a:rPr lang="pt-BR" sz="1300" dirty="0" smtClean="0"/>
              <a:t> Investimentos em Educação do governo do Estado de Santa Catarina - (R$ milhões – valores nominais)</a:t>
            </a:r>
          </a:p>
          <a:p>
            <a:pPr algn="just"/>
            <a:endParaRPr lang="pt-BR" sz="1400" dirty="0" smtClean="0"/>
          </a:p>
          <a:p>
            <a:pPr algn="just"/>
            <a:endParaRPr lang="pt-BR" sz="14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sz="1000" dirty="0" smtClean="0"/>
          </a:p>
          <a:p>
            <a:pPr algn="just"/>
            <a:r>
              <a:rPr lang="pt-BR" sz="1000" dirty="0" smtClean="0"/>
              <a:t>Fonte: Relatório técnico sobre as contas do governo do Estado. Elaboração: Juliano Giassi Goularti</a:t>
            </a:r>
          </a:p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2869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Financiamento da Educação Pública</a:t>
            </a:r>
            <a:endParaRPr lang="pt-BR" dirty="0"/>
          </a:p>
        </p:txBody>
      </p:sp>
      <p:graphicFrame>
        <p:nvGraphicFramePr>
          <p:cNvPr id="4" name="Espaço Reservado para Conteúdo 6"/>
          <p:cNvGraphicFramePr>
            <a:graphicFrameLocks/>
          </p:cNvGraphicFramePr>
          <p:nvPr/>
        </p:nvGraphicFramePr>
        <p:xfrm>
          <a:off x="714347" y="2820370"/>
          <a:ext cx="7929619" cy="3108960"/>
        </p:xfrm>
        <a:graphic>
          <a:graphicData uri="http://schemas.openxmlformats.org/drawingml/2006/table">
            <a:tbl>
              <a:tblPr/>
              <a:tblGrid>
                <a:gridCol w="855865"/>
                <a:gridCol w="1956626"/>
                <a:gridCol w="2041327"/>
                <a:gridCol w="1357338"/>
                <a:gridCol w="1718463"/>
              </a:tblGrid>
              <a:tr h="25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b="1" dirty="0">
                          <a:latin typeface="Calibri" pitchFamily="34" charset="0"/>
                          <a:ea typeface="Times New Roman"/>
                          <a:cs typeface="Calibri"/>
                        </a:rPr>
                        <a:t>Ano</a:t>
                      </a:r>
                      <a:endParaRPr lang="pt-BR" sz="17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b="1">
                          <a:latin typeface="Calibri" pitchFamily="34" charset="0"/>
                          <a:ea typeface="Times New Roman"/>
                          <a:cs typeface="Calibri"/>
                        </a:rPr>
                        <a:t>Mínimo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b="1">
                          <a:latin typeface="Calibri" pitchFamily="34" charset="0"/>
                          <a:ea typeface="Times New Roman"/>
                          <a:cs typeface="Calibri"/>
                        </a:rPr>
                        <a:t>Percentual investido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b="1">
                          <a:latin typeface="Calibri" pitchFamily="34" charset="0"/>
                          <a:ea typeface="Times New Roman"/>
                          <a:cs typeface="Calibri"/>
                        </a:rPr>
                        <a:t>Diferença (%)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b="1">
                          <a:latin typeface="Calibri" pitchFamily="34" charset="0"/>
                          <a:ea typeface="Times New Roman"/>
                          <a:cs typeface="Calibri"/>
                        </a:rPr>
                        <a:t>Diferença (R$)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2010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25%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latin typeface="Calibri" pitchFamily="34" charset="0"/>
                          <a:ea typeface="Times New Roman"/>
                          <a:cs typeface="Calibri"/>
                        </a:rPr>
                        <a:t>22,57%</a:t>
                      </a:r>
                      <a:endParaRPr lang="pt-BR" sz="17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-2,43%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232.506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2011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latin typeface="Calibri" pitchFamily="34" charset="0"/>
                          <a:ea typeface="Times New Roman"/>
                          <a:cs typeface="Calibri"/>
                        </a:rPr>
                        <a:t>25%</a:t>
                      </a:r>
                      <a:endParaRPr lang="pt-BR" sz="17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22,35%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-2,65%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295.801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2012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25%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latin typeface="Calibri" pitchFamily="34" charset="0"/>
                          <a:ea typeface="Times New Roman"/>
                          <a:cs typeface="Calibri"/>
                        </a:rPr>
                        <a:t>23,14%</a:t>
                      </a:r>
                      <a:endParaRPr lang="pt-BR" sz="17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latin typeface="Calibri" pitchFamily="34" charset="0"/>
                          <a:ea typeface="Times New Roman"/>
                          <a:cs typeface="Calibri"/>
                        </a:rPr>
                        <a:t>-1,86%</a:t>
                      </a:r>
                      <a:endParaRPr lang="pt-BR" sz="17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228.222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2013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25%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22,86%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-2,14%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289.689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2014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25%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23,21%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-1,79%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271.829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2015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25%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22,23%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-2,77%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456.350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2016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25%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22,87%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-2,13%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362.781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latin typeface="Calibri" pitchFamily="34" charset="0"/>
                          <a:ea typeface="Times New Roman"/>
                          <a:cs typeface="Calibri"/>
                        </a:rPr>
                        <a:t>2017</a:t>
                      </a:r>
                      <a:endParaRPr lang="pt-BR" sz="17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25%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22,70%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-2,30%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425.594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2018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25%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23,41%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-1,59%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320.362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latin typeface="Calibri" pitchFamily="34" charset="0"/>
                          <a:ea typeface="Times New Roman"/>
                          <a:cs typeface="Calibri"/>
                        </a:rPr>
                        <a:t>2019</a:t>
                      </a:r>
                      <a:endParaRPr lang="pt-BR" sz="17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latin typeface="Calibri" pitchFamily="34" charset="0"/>
                          <a:ea typeface="Times New Roman"/>
                          <a:cs typeface="Calibri"/>
                        </a:rPr>
                        <a:t>25%</a:t>
                      </a:r>
                      <a:endParaRPr lang="pt-BR" sz="17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24,17%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>
                          <a:latin typeface="Calibri" pitchFamily="34" charset="0"/>
                          <a:ea typeface="Times New Roman"/>
                          <a:cs typeface="Calibri"/>
                        </a:rPr>
                        <a:t>-0,83%</a:t>
                      </a:r>
                      <a:endParaRPr lang="pt-BR" sz="17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>
                          <a:latin typeface="Calibri" pitchFamily="34" charset="0"/>
                          <a:ea typeface="Times New Roman"/>
                          <a:cs typeface="Calibri"/>
                        </a:rPr>
                        <a:t>184.967</a:t>
                      </a:r>
                      <a:endParaRPr lang="pt-BR" sz="17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2020</a:t>
                      </a:r>
                      <a:endParaRPr lang="pt-BR" sz="17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25%</a:t>
                      </a:r>
                      <a:endParaRPr lang="pt-BR" sz="17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24,07%</a:t>
                      </a:r>
                      <a:endParaRPr lang="pt-BR" sz="17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-0,93%</a:t>
                      </a:r>
                      <a:endParaRPr lang="pt-BR" sz="17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210.567</a:t>
                      </a:r>
                      <a:endParaRPr lang="pt-BR" sz="17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Financiamento da Educação Pública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59936" cy="5357850"/>
          </a:xfrm>
        </p:spPr>
        <p:txBody>
          <a:bodyPr>
            <a:noAutofit/>
          </a:bodyPr>
          <a:lstStyle/>
          <a:p>
            <a:pPr algn="just"/>
            <a:r>
              <a:rPr lang="pt-BR" sz="1600" dirty="0" smtClean="0"/>
              <a:t>Em 2018 o investimento em educação realizado pelo governo de SC representou 1,69% do PIB estadual e 23,41% do mínimo constitucional de 25%.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1600" dirty="0" smtClean="0"/>
              <a:t>Para atingir os 7% da meta 19 do PEE/SC, faltam ainda 5,31%, ou seja, seria necessário investir R$ 20.890 bilhões. Vale lembrar que a receita arrecadada, em 2018, foi de R$ 27.982 bilhões.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1600" dirty="0" smtClean="0"/>
              <a:t>Descontando os recursos que o TCE/SC não considera do mínimo de 25% constitucionais, a participação do gasto da educação no PIB estadual passa de 1,69% para 1,58%.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1600" dirty="0" smtClean="0"/>
              <a:t>Emenda Constitucional nº 108, de 2020, passou a proibir o cômputo de despesas com inativos no mínimo de 25% dos impostos educação. </a:t>
            </a:r>
          </a:p>
          <a:p>
            <a:pPr algn="just"/>
            <a:endParaRPr lang="pt-BR" sz="1600" dirty="0"/>
          </a:p>
        </p:txBody>
      </p:sp>
      <p:pic>
        <p:nvPicPr>
          <p:cNvPr id="15362" name="Picture 2" descr="Monografias de Educação, trabalhos e informações acadêmic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3116"/>
            <a:ext cx="407192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398</TotalTime>
  <Words>2013</Words>
  <Application>Microsoft Office PowerPoint</Application>
  <PresentationFormat>Apresentação na tela (4:3)</PresentationFormat>
  <Paragraphs>446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Papel</vt:lpstr>
      <vt:lpstr>Financiamento educacional</vt:lpstr>
      <vt:lpstr>Garantia Constitucional</vt:lpstr>
      <vt:lpstr>Garantia Constitucional</vt:lpstr>
      <vt:lpstr>Garantia Constitucional</vt:lpstr>
      <vt:lpstr>Financiamento da Educação Pública</vt:lpstr>
      <vt:lpstr>Financiamento da Educação Pública</vt:lpstr>
      <vt:lpstr>Financiamento da Educação Pública</vt:lpstr>
      <vt:lpstr>Financiamento da Educação Pública</vt:lpstr>
      <vt:lpstr>Financiamento da Educação Pública</vt:lpstr>
      <vt:lpstr>Financiamento da Educação Pública</vt:lpstr>
      <vt:lpstr>Financiamento da Educação Pública</vt:lpstr>
      <vt:lpstr>Financiamento da Educação Pública</vt:lpstr>
      <vt:lpstr>Financiamento da Educação Pública</vt:lpstr>
      <vt:lpstr>Financiamento da Educação Pública</vt:lpstr>
      <vt:lpstr>Financiamento da Educação Pública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jgg5425</dc:creator>
  <cp:lastModifiedBy>lrve8783</cp:lastModifiedBy>
  <cp:revision>76</cp:revision>
  <dcterms:created xsi:type="dcterms:W3CDTF">2021-05-12T16:31:59Z</dcterms:created>
  <dcterms:modified xsi:type="dcterms:W3CDTF">2021-06-29T20:05:22Z</dcterms:modified>
</cp:coreProperties>
</file>