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333" r:id="rId2"/>
    <p:sldId id="365" r:id="rId3"/>
    <p:sldId id="369" r:id="rId4"/>
    <p:sldId id="371" r:id="rId5"/>
    <p:sldId id="347" r:id="rId6"/>
    <p:sldId id="379" r:id="rId7"/>
    <p:sldId id="373" r:id="rId8"/>
    <p:sldId id="372" r:id="rId9"/>
    <p:sldId id="376" r:id="rId10"/>
    <p:sldId id="377" r:id="rId11"/>
    <p:sldId id="378" r:id="rId12"/>
    <p:sldId id="367" r:id="rId13"/>
    <p:sldId id="368" r:id="rId14"/>
    <p:sldId id="334" r:id="rId1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57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339933"/>
    <a:srgbClr val="800000"/>
    <a:srgbClr val="EAEAEA"/>
    <a:srgbClr val="FF9933"/>
    <a:srgbClr val="FFCC66"/>
    <a:srgbClr val="C0C0C0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2975E-501D-4F27-B595-7262E09AF4FB}" v="24" dt="2021-06-29T19:13:00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644" y="-114"/>
      </p:cViewPr>
      <p:guideLst>
        <p:guide orient="horz" pos="36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3127"/>
        <p:guide pos="214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latin typeface="Garamond" panose="02020404030301010803" pitchFamily="18" charset="0"/>
              </a:rPr>
              <a:t>Despesa Pessoal Poder Executivo</a:t>
            </a:r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p3d/>
      </c:spPr>
    </c:sideWall>
    <c:backWall>
      <c:spPr>
        <a:noFill/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p3d/>
      </c:spPr>
    </c:backWall>
    <c:plotArea>
      <c:layout>
        <c:manualLayout>
          <c:layoutTarget val="inner"/>
          <c:xMode val="edge"/>
          <c:yMode val="edge"/>
          <c:x val="5.400000000000002E-2"/>
          <c:y val="0.18634259259259264"/>
          <c:w val="0.89290966754155754"/>
          <c:h val="0.71275481189851275"/>
        </c:manualLayout>
      </c:layout>
      <c:area3DChart>
        <c:grouping val="stacked"/>
        <c:ser>
          <c:idx val="0"/>
          <c:order val="0"/>
          <c:tx>
            <c:strRef>
              <c:f>Plan1!$E$4</c:f>
              <c:strCache>
                <c:ptCount val="1"/>
                <c:pt idx="0">
                  <c:v>Percentual Aplicado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1796154104942957E-2"/>
                  <c:y val="3.029260225162713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44,92%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67-42E4-8FC6-B2ED6661774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45,75%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767-42E4-8FC6-B2ED6661774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48,76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767-42E4-8FC6-B2ED66617740}"/>
                </c:ext>
              </c:extLst>
            </c:dLbl>
            <c:dLbl>
              <c:idx val="3"/>
              <c:layout>
                <c:manualLayout>
                  <c:x val="-5.577471047817922E-3"/>
                  <c:y val="-9.275347611405554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49,73%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767-42E4-8FC6-B2ED66617740}"/>
                </c:ext>
              </c:extLst>
            </c:dLbl>
            <c:dLbl>
              <c:idx val="4"/>
              <c:layout>
                <c:manualLayout>
                  <c:x val="-6.5579567841445002E-2"/>
                  <c:y val="-3.855422104752556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47,59%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767-42E4-8FC6-B2ED6661774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Plan1!$D$5:$D$9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Plan1!$E$5:$E$9</c:f>
              <c:numCache>
                <c:formatCode>General</c:formatCode>
                <c:ptCount val="5"/>
                <c:pt idx="0">
                  <c:v>44.92</c:v>
                </c:pt>
                <c:pt idx="1">
                  <c:v>45.75</c:v>
                </c:pt>
                <c:pt idx="2">
                  <c:v>48.760000000000005</c:v>
                </c:pt>
                <c:pt idx="3">
                  <c:v>49.730000000000004</c:v>
                </c:pt>
                <c:pt idx="4">
                  <c:v>47.59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767-42E4-8FC6-B2ED66617740}"/>
            </c:ext>
          </c:extLst>
        </c:ser>
        <c:dLbls/>
        <c:axId val="69609728"/>
        <c:axId val="70808704"/>
        <c:axId val="0"/>
      </c:area3DChart>
      <c:catAx>
        <c:axId val="696097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t-BR"/>
          </a:p>
        </c:txPr>
        <c:crossAx val="70808704"/>
        <c:crosses val="autoZero"/>
        <c:auto val="1"/>
        <c:lblAlgn val="ctr"/>
        <c:lblOffset val="100"/>
      </c:catAx>
      <c:valAx>
        <c:axId val="7080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69609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accent2">
          <a:lumMod val="20000"/>
          <a:lumOff val="80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3853927F-4F82-4C19-89C6-1DB32E3B09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84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5000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F6969CD0-EDE0-4D29-9A59-79EED13000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613525" y="984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xmlns="" id="{6A01B3B4-3B85-4FDE-AB60-B66F8BB5E5A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28188"/>
            <a:ext cx="184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5000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xmlns="" id="{88E0FB0A-1257-41CE-92EF-6391122701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4925" y="9628188"/>
            <a:ext cx="412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A56B94DF-2FAB-4203-A316-180D984029A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76F8C63D-207C-4926-8095-721BA2486C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7564890E-EC67-4D59-A592-F69C94FE9A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xmlns="" id="{656DEC2F-B16D-4158-9547-8BB404BE56B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6A9BC1C7-CAFC-4708-BE06-08F0ACB159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0"/>
            <a:r>
              <a:rPr lang="en-US" noProof="0"/>
              <a:t>Segundo nível</a:t>
            </a:r>
          </a:p>
          <a:p>
            <a:pPr lvl="0"/>
            <a:r>
              <a:rPr lang="en-US" noProof="0"/>
              <a:t>Terceiro nível</a:t>
            </a:r>
          </a:p>
          <a:p>
            <a:pPr lvl="0"/>
            <a:r>
              <a:rPr lang="en-US" noProof="0"/>
              <a:t>Quarto nível</a:t>
            </a:r>
          </a:p>
          <a:p>
            <a:pPr lvl="0"/>
            <a:r>
              <a:rPr lang="en-US" noProof="0"/>
              <a:t>Quinto nível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xmlns="" id="{59B9041D-0B85-4E8D-B946-EFFA2D2621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xmlns="" id="{B2E21DAF-56B6-436B-9C6A-CA458BD14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ADE067-FB01-4AD5-BCEE-F849C6DBE04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>
            <a:extLst>
              <a:ext uri="{FF2B5EF4-FFF2-40B4-BE49-F238E27FC236}">
                <a16:creationId xmlns:a16="http://schemas.microsoft.com/office/drawing/2014/main" xmlns="" id="{9E946A64-55B1-4FBC-B0D3-566B35FAD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15">
            <a:extLst>
              <a:ext uri="{FF2B5EF4-FFF2-40B4-BE49-F238E27FC236}">
                <a16:creationId xmlns:a16="http://schemas.microsoft.com/office/drawing/2014/main" xmlns="" id="{02174751-0A19-4B01-A9E2-6F740168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">
            <a:extLst>
              <a:ext uri="{FF2B5EF4-FFF2-40B4-BE49-F238E27FC236}">
                <a16:creationId xmlns:a16="http://schemas.microsoft.com/office/drawing/2014/main" xmlns="" id="{AD27F48E-AFBC-48EF-922C-83F97A1E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4">
            <a:extLst>
              <a:ext uri="{FF2B5EF4-FFF2-40B4-BE49-F238E27FC236}">
                <a16:creationId xmlns:a16="http://schemas.microsoft.com/office/drawing/2014/main" xmlns="" id="{E1322C98-C8C7-4DCA-8EA4-F2506AF2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DA289D-1251-4F9B-A32D-EABCA8A65B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669901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0">
            <a:extLst>
              <a:ext uri="{FF2B5EF4-FFF2-40B4-BE49-F238E27FC236}">
                <a16:creationId xmlns:a16="http://schemas.microsoft.com/office/drawing/2014/main" xmlns="" id="{C3AD1296-27A5-48B3-9DC4-971121DA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7">
            <a:extLst>
              <a:ext uri="{FF2B5EF4-FFF2-40B4-BE49-F238E27FC236}">
                <a16:creationId xmlns:a16="http://schemas.microsoft.com/office/drawing/2014/main" xmlns="" id="{A5724A1E-5118-4C89-A5E6-9E299ED3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xmlns="" id="{79C4720D-FBA3-4813-ABEC-3F715744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4FDB-C1CB-4706-A572-4E4AD46922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736298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B51F6C4-94ED-4023-943F-2A88CF23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AE8B619-ACD4-4189-AC9D-10314033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34750AF-A798-445C-9BE4-0B5E7D39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2F456-DF9F-4DE5-8DE9-47A275AAA7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4895123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24">
            <a:extLst>
              <a:ext uri="{FF2B5EF4-FFF2-40B4-BE49-F238E27FC236}">
                <a16:creationId xmlns:a16="http://schemas.microsoft.com/office/drawing/2014/main" xmlns="" id="{2E4C4EE9-D2DC-4429-BA40-B74A6D9D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8">
            <a:extLst>
              <a:ext uri="{FF2B5EF4-FFF2-40B4-BE49-F238E27FC236}">
                <a16:creationId xmlns:a16="http://schemas.microsoft.com/office/drawing/2014/main" xmlns="" id="{0BB4979C-71D7-411B-93CD-8D607086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5">
            <a:extLst>
              <a:ext uri="{FF2B5EF4-FFF2-40B4-BE49-F238E27FC236}">
                <a16:creationId xmlns:a16="http://schemas.microsoft.com/office/drawing/2014/main" xmlns="" id="{D09FEE7F-6B59-40DF-8979-EE8B133D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7A2189-736A-406A-B2EF-C8DB3646C4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9200036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>
            <a:extLst>
              <a:ext uri="{FF2B5EF4-FFF2-40B4-BE49-F238E27FC236}">
                <a16:creationId xmlns:a16="http://schemas.microsoft.com/office/drawing/2014/main" xmlns="" id="{3AAD7997-28D1-4814-92A9-3E130D2BA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5" name="Espaço Reservado para Data 18">
            <a:extLst>
              <a:ext uri="{FF2B5EF4-FFF2-40B4-BE49-F238E27FC236}">
                <a16:creationId xmlns:a16="http://schemas.microsoft.com/office/drawing/2014/main" xmlns="" id="{465F9E14-1669-48FF-BB59-0D6433E4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10">
            <a:extLst>
              <a:ext uri="{FF2B5EF4-FFF2-40B4-BE49-F238E27FC236}">
                <a16:creationId xmlns:a16="http://schemas.microsoft.com/office/drawing/2014/main" xmlns="" id="{2192769B-171B-4720-9185-34A67336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5">
            <a:extLst>
              <a:ext uri="{FF2B5EF4-FFF2-40B4-BE49-F238E27FC236}">
                <a16:creationId xmlns:a16="http://schemas.microsoft.com/office/drawing/2014/main" xmlns="" id="{26E0FB6D-BF77-44EF-94DC-E0359539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B9EAF5-F79A-4A4F-A8CE-25F225F256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673735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0">
            <a:extLst>
              <a:ext uri="{FF2B5EF4-FFF2-40B4-BE49-F238E27FC236}">
                <a16:creationId xmlns:a16="http://schemas.microsoft.com/office/drawing/2014/main" xmlns="" id="{90D4BB03-2AE1-4BEC-B10D-CAAE03DF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7">
            <a:extLst>
              <a:ext uri="{FF2B5EF4-FFF2-40B4-BE49-F238E27FC236}">
                <a16:creationId xmlns:a16="http://schemas.microsoft.com/office/drawing/2014/main" xmlns="" id="{97FC107C-197D-45F3-8CEC-DA8ACB94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xmlns="" id="{0FE8B6E4-D274-46D1-8365-5D0DDD00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9C3F-A472-4313-B51B-E6EC208814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4926638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>
            <a:extLst>
              <a:ext uri="{FF2B5EF4-FFF2-40B4-BE49-F238E27FC236}">
                <a16:creationId xmlns:a16="http://schemas.microsoft.com/office/drawing/2014/main" xmlns="" id="{D97FA505-5166-4FD6-8820-7C91F99C3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8" name="Espaço Reservado para Data 9">
            <a:extLst>
              <a:ext uri="{FF2B5EF4-FFF2-40B4-BE49-F238E27FC236}">
                <a16:creationId xmlns:a16="http://schemas.microsoft.com/office/drawing/2014/main" xmlns="" id="{E1CC5DA6-43A3-4827-AC9A-EC4E17A2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5">
            <a:extLst>
              <a:ext uri="{FF2B5EF4-FFF2-40B4-BE49-F238E27FC236}">
                <a16:creationId xmlns:a16="http://schemas.microsoft.com/office/drawing/2014/main" xmlns="" id="{B727FF77-EA2E-4F9C-928D-760DCAAF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xmlns="" id="{D9CECBF1-E9DD-4D56-ACE9-D2FB7383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E28FA5-8817-4516-A99B-2B61A84B33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5284532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0">
            <a:extLst>
              <a:ext uri="{FF2B5EF4-FFF2-40B4-BE49-F238E27FC236}">
                <a16:creationId xmlns:a16="http://schemas.microsoft.com/office/drawing/2014/main" xmlns="" id="{B46B9F18-CF27-440D-9488-D8FC66B7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7">
            <a:extLst>
              <a:ext uri="{FF2B5EF4-FFF2-40B4-BE49-F238E27FC236}">
                <a16:creationId xmlns:a16="http://schemas.microsoft.com/office/drawing/2014/main" xmlns="" id="{B9C66659-CBB2-4019-93F2-10EC024B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A73844C3-0219-4104-8099-B71A303D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49FB-5CF1-437D-A86F-5C0CEF5D78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2931100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>
            <a:extLst>
              <a:ext uri="{FF2B5EF4-FFF2-40B4-BE49-F238E27FC236}">
                <a16:creationId xmlns:a16="http://schemas.microsoft.com/office/drawing/2014/main" xmlns="" id="{CD193478-69D1-40E9-A55F-0EC5303E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3">
            <a:extLst>
              <a:ext uri="{FF2B5EF4-FFF2-40B4-BE49-F238E27FC236}">
                <a16:creationId xmlns:a16="http://schemas.microsoft.com/office/drawing/2014/main" xmlns="" id="{8BB5ACCF-6294-4357-A17F-387ED5A1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xmlns="" id="{D5BD0558-0C8F-4911-8BD7-C6811387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FDFA07-C7EE-4C9E-A82E-1CEB853117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4001955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>
            <a:extLst>
              <a:ext uri="{FF2B5EF4-FFF2-40B4-BE49-F238E27FC236}">
                <a16:creationId xmlns:a16="http://schemas.microsoft.com/office/drawing/2014/main" xmlns="" id="{B3484722-97A6-4650-9A0C-D0DC1D2B9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24">
            <a:extLst>
              <a:ext uri="{FF2B5EF4-FFF2-40B4-BE49-F238E27FC236}">
                <a16:creationId xmlns:a16="http://schemas.microsoft.com/office/drawing/2014/main" xmlns="" id="{FAE092FB-CDBD-4D70-BEF1-B966A4B9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28">
            <a:extLst>
              <a:ext uri="{FF2B5EF4-FFF2-40B4-BE49-F238E27FC236}">
                <a16:creationId xmlns:a16="http://schemas.microsoft.com/office/drawing/2014/main" xmlns="" id="{949322B2-70FD-4769-8D51-1C745E02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>
            <a:extLst>
              <a:ext uri="{FF2B5EF4-FFF2-40B4-BE49-F238E27FC236}">
                <a16:creationId xmlns:a16="http://schemas.microsoft.com/office/drawing/2014/main" xmlns="" id="{7C0E3E49-69BB-43B0-AF13-7D083803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CF9EA1-4686-4C55-9724-4EE73C4DBF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6025440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6">
            <a:extLst>
              <a:ext uri="{FF2B5EF4-FFF2-40B4-BE49-F238E27FC236}">
                <a16:creationId xmlns:a16="http://schemas.microsoft.com/office/drawing/2014/main" xmlns="" id="{E535218C-C340-4872-BD60-8F79A59C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70B094BD-C3E0-4E1E-9BE9-9FB07736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30">
            <a:extLst>
              <a:ext uri="{FF2B5EF4-FFF2-40B4-BE49-F238E27FC236}">
                <a16:creationId xmlns:a16="http://schemas.microsoft.com/office/drawing/2014/main" xmlns="" id="{2F7785BD-3109-4416-906F-9DB6EBBC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9D537F-67E7-46FB-8A05-52E254B677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7325781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>
            <a:extLst>
              <a:ext uri="{FF2B5EF4-FFF2-40B4-BE49-F238E27FC236}">
                <a16:creationId xmlns:a16="http://schemas.microsoft.com/office/drawing/2014/main" xmlns="" id="{03019D58-35DD-4474-945F-E63311A96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9" name="Espaço Reservado para Texto 7">
            <a:extLst>
              <a:ext uri="{FF2B5EF4-FFF2-40B4-BE49-F238E27FC236}">
                <a16:creationId xmlns:a16="http://schemas.microsoft.com/office/drawing/2014/main" xmlns="" id="{0866E5A4-F86D-412B-AE67-1FEC6C69D9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1" name="Espaço Reservado para Data 10">
            <a:extLst>
              <a:ext uri="{FF2B5EF4-FFF2-40B4-BE49-F238E27FC236}">
                <a16:creationId xmlns:a16="http://schemas.microsoft.com/office/drawing/2014/main" xmlns="" id="{05EBBFAE-E2F4-44C6-95EF-1B9BBE6FF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" name="Espaço Reservado para Rodapé 27">
            <a:extLst>
              <a:ext uri="{FF2B5EF4-FFF2-40B4-BE49-F238E27FC236}">
                <a16:creationId xmlns:a16="http://schemas.microsoft.com/office/drawing/2014/main" xmlns="" id="{335D7580-1DB3-409C-B93D-056F2E2C6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95DB3AB-55C5-4A8E-BD9F-0FE524700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C2C2C2"/>
                </a:solidFill>
              </a:defRPr>
            </a:lvl1pPr>
          </a:lstStyle>
          <a:p>
            <a:pPr>
              <a:defRPr/>
            </a:pPr>
            <a:fld id="{BABA28A3-D78E-48E4-99DF-0CAC30FF56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" name="Espaço Reservado para Título 9">
            <a:extLst>
              <a:ext uri="{FF2B5EF4-FFF2-40B4-BE49-F238E27FC236}">
                <a16:creationId xmlns:a16="http://schemas.microsoft.com/office/drawing/2014/main" xmlns="" id="{98880A3E-2933-45EC-843A-C0AFD58C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Conector reto 8">
            <a:extLst>
              <a:ext uri="{FF2B5EF4-FFF2-40B4-BE49-F238E27FC236}">
                <a16:creationId xmlns:a16="http://schemas.microsoft.com/office/drawing/2014/main" xmlns="" id="{38330F6C-D0DB-40EB-AC2F-9CDD6987B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2" name="Conector reto 11">
            <a:extLst>
              <a:ext uri="{FF2B5EF4-FFF2-40B4-BE49-F238E27FC236}">
                <a16:creationId xmlns:a16="http://schemas.microsoft.com/office/drawing/2014/main" xmlns="" id="{3E82FC93-7ABC-4F70-B60C-921464658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1040" name="Picture 14" descr="newlogo">
            <a:extLst>
              <a:ext uri="{FF2B5EF4-FFF2-40B4-BE49-F238E27FC236}">
                <a16:creationId xmlns:a16="http://schemas.microsoft.com/office/drawing/2014/main" xmlns="" id="{542260B0-373A-427E-9454-E59B367A2F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0" r:id="rId4"/>
    <p:sldLayoutId id="2147483896" r:id="rId5"/>
    <p:sldLayoutId id="2147483891" r:id="rId6"/>
    <p:sldLayoutId id="2147483897" r:id="rId7"/>
    <p:sldLayoutId id="2147483898" r:id="rId8"/>
    <p:sldLayoutId id="2147483899" r:id="rId9"/>
    <p:sldLayoutId id="2147483892" r:id="rId10"/>
    <p:sldLayoutId id="2147483900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issele.nunes@tcesc.tc.b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_topo_fire_r1_c28_f3">
            <a:extLst>
              <a:ext uri="{FF2B5EF4-FFF2-40B4-BE49-F238E27FC236}">
                <a16:creationId xmlns:a16="http://schemas.microsoft.com/office/drawing/2014/main" xmlns="" id="{CDC4F45D-98AD-4496-8E38-E81C12673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Text Box 3">
            <a:extLst>
              <a:ext uri="{FF2B5EF4-FFF2-40B4-BE49-F238E27FC236}">
                <a16:creationId xmlns:a16="http://schemas.microsoft.com/office/drawing/2014/main" xmlns="" id="{67AD503A-F2B8-454D-A385-2E10B0A966DA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971550" y="2259013"/>
            <a:ext cx="74707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RECURSOS DA EDUCAÇÃO</a:t>
            </a:r>
          </a:p>
        </p:txBody>
      </p:sp>
      <p:sp>
        <p:nvSpPr>
          <p:cNvPr id="164868" name="Text Box 4">
            <a:extLst>
              <a:ext uri="{FF2B5EF4-FFF2-40B4-BE49-F238E27FC236}">
                <a16:creationId xmlns:a16="http://schemas.microsoft.com/office/drawing/2014/main" xmlns="" id="{115BDC9C-CF67-4887-968B-FF80F6CBC53A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3221851" y="5410200"/>
            <a:ext cx="5715634" cy="79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pt-BR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Apresentação: </a:t>
            </a:r>
            <a:r>
              <a:rPr lang="pt-BR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Gissele</a:t>
            </a:r>
            <a:r>
              <a:rPr lang="pt-BR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S. De F. Nunes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pt-BR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Coordenadora de Contas de Governo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pt-BR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Diretoria de Contas de Governo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AD6C3CD1-F762-4287-A390-23234C2C41AD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6384925" y="49911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4" name="Picture 6" descr="BD10289_">
            <a:extLst>
              <a:ext uri="{FF2B5EF4-FFF2-40B4-BE49-F238E27FC236}">
                <a16:creationId xmlns:a16="http://schemas.microsoft.com/office/drawing/2014/main" xmlns="" id="{65D2C331-9ADB-4B55-82D4-6217A1CFD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00650"/>
            <a:ext cx="8001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DA15766-6707-431D-8C08-E087808D6E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487" y="188640"/>
            <a:ext cx="6677025" cy="8286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DF06965-2AEF-41DB-A5B0-7ECC5CF91D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24" y="2213865"/>
            <a:ext cx="8721459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987242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DA15766-6707-431D-8C08-E087808D6E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487" y="188640"/>
            <a:ext cx="6677025" cy="8286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ADC30BC-425E-407D-8CD0-16CA929847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1620" y="2163183"/>
            <a:ext cx="6758892" cy="30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09054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2">
            <a:extLst>
              <a:ext uri="{FF2B5EF4-FFF2-40B4-BE49-F238E27FC236}">
                <a16:creationId xmlns:a16="http://schemas.microsoft.com/office/drawing/2014/main" xmlns="" id="{224036F2-14DD-4238-A65E-95CA2BCFC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613" y="98425"/>
            <a:ext cx="7335837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3">
            <a:extLst>
              <a:ext uri="{FF2B5EF4-FFF2-40B4-BE49-F238E27FC236}">
                <a16:creationId xmlns:a16="http://schemas.microsoft.com/office/drawing/2014/main" xmlns="" id="{20B239FE-A1E6-496D-AA56-1A419D3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98425"/>
            <a:ext cx="57594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050">
            <a:extLst>
              <a:ext uri="{FF2B5EF4-FFF2-40B4-BE49-F238E27FC236}">
                <a16:creationId xmlns:a16="http://schemas.microsoft.com/office/drawing/2014/main" xmlns="" id="{547DE498-DAC5-4B1F-AA15-EFD098F86536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4098925" y="30099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47" name="Picture 2051" descr="00_topo_fire_r1_c28_f3">
            <a:extLst>
              <a:ext uri="{FF2B5EF4-FFF2-40B4-BE49-F238E27FC236}">
                <a16:creationId xmlns:a16="http://schemas.microsoft.com/office/drawing/2014/main" xmlns="" id="{FE277511-8E5E-4AD4-A84D-1BBE5E23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 Box 2052">
            <a:extLst>
              <a:ext uri="{FF2B5EF4-FFF2-40B4-BE49-F238E27FC236}">
                <a16:creationId xmlns:a16="http://schemas.microsoft.com/office/drawing/2014/main" xmlns="" id="{4AAB1657-F25B-48AD-98AA-AFFA6A296C65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2033588" y="3001963"/>
            <a:ext cx="461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MUITO OBRIGADA!</a:t>
            </a:r>
          </a:p>
        </p:txBody>
      </p:sp>
      <p:sp>
        <p:nvSpPr>
          <p:cNvPr id="165893" name="Text Box 2053">
            <a:extLst>
              <a:ext uri="{FF2B5EF4-FFF2-40B4-BE49-F238E27FC236}">
                <a16:creationId xmlns:a16="http://schemas.microsoft.com/office/drawing/2014/main" xmlns="" id="{8FE791F6-1D72-41C9-937F-037DDB3A20FF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2033588" y="5486400"/>
            <a:ext cx="710088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pt-BR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Apresentação: </a:t>
            </a:r>
            <a:r>
              <a:rPr lang="pt-BR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Gissele</a:t>
            </a:r>
            <a:r>
              <a:rPr lang="pt-BR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Souza De F. Nunes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Coordenadora de Contas de Governo Estadual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Diretoria de Contas de Governo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pt-BR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Contato: </a:t>
            </a:r>
            <a:r>
              <a:rPr lang="pt-BR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hlinkClick r:id="rId3"/>
              </a:rPr>
              <a:t>gissele.nunes@tcesc.tc.br</a:t>
            </a:r>
            <a:r>
              <a:rPr lang="pt-BR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– (48)3221-3806</a:t>
            </a:r>
            <a:endParaRPr lang="pt-BR" dirty="0">
              <a:solidFill>
                <a:srgbClr val="A50021"/>
              </a:solidFill>
              <a:latin typeface="Times New Roman" charset="0"/>
            </a:endParaRPr>
          </a:p>
        </p:txBody>
      </p:sp>
      <p:sp>
        <p:nvSpPr>
          <p:cNvPr id="22534" name="Text Box 2054">
            <a:extLst>
              <a:ext uri="{FF2B5EF4-FFF2-40B4-BE49-F238E27FC236}">
                <a16:creationId xmlns:a16="http://schemas.microsoft.com/office/drawing/2014/main" xmlns="" id="{E1D1961D-FEB9-4149-91B7-69B71D38912B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6003925" y="49911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5" name="Picture 2055" descr="BD10289_">
            <a:extLst>
              <a:ext uri="{FF2B5EF4-FFF2-40B4-BE49-F238E27FC236}">
                <a16:creationId xmlns:a16="http://schemas.microsoft.com/office/drawing/2014/main" xmlns="" id="{EC297569-39B3-4280-B1FD-4E11F8C9E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29200"/>
            <a:ext cx="8001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  <p:bldP spid="1658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>
            <a:extLst>
              <a:ext uri="{FF2B5EF4-FFF2-40B4-BE49-F238E27FC236}">
                <a16:creationId xmlns:a16="http://schemas.microsoft.com/office/drawing/2014/main" xmlns="" id="{434FD3D1-F746-44AF-AA74-B5058B080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3600"/>
            <a:ext cx="91440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1" i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9CEF249-DFB8-4B78-A702-662139C72EDF}"/>
              </a:ext>
            </a:extLst>
          </p:cNvPr>
          <p:cNvSpPr/>
          <p:nvPr/>
        </p:nvSpPr>
        <p:spPr>
          <a:xfrm>
            <a:off x="2232025" y="998538"/>
            <a:ext cx="1214438" cy="2160587"/>
          </a:xfrm>
          <a:prstGeom prst="rect">
            <a:avLst/>
          </a:prstGeom>
          <a:solidFill>
            <a:srgbClr val="3399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80%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03FA5A01-99C6-4F6D-86F8-E9FD94CF06E1}"/>
              </a:ext>
            </a:extLst>
          </p:cNvPr>
          <p:cNvSpPr/>
          <p:nvPr/>
        </p:nvSpPr>
        <p:spPr>
          <a:xfrm>
            <a:off x="2232025" y="3159125"/>
            <a:ext cx="1214438" cy="809625"/>
          </a:xfrm>
          <a:prstGeom prst="rect">
            <a:avLst/>
          </a:prstGeom>
          <a:solidFill>
            <a:srgbClr val="3399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20%</a:t>
            </a:r>
          </a:p>
        </p:txBody>
      </p:sp>
      <p:sp>
        <p:nvSpPr>
          <p:cNvPr id="8" name="Chave direita 7">
            <a:extLst>
              <a:ext uri="{FF2B5EF4-FFF2-40B4-BE49-F238E27FC236}">
                <a16:creationId xmlns:a16="http://schemas.microsoft.com/office/drawing/2014/main" xmlns="" id="{352E0AF2-2A05-4627-99FF-1AE7A050D56E}"/>
              </a:ext>
            </a:extLst>
          </p:cNvPr>
          <p:cNvSpPr/>
          <p:nvPr/>
        </p:nvSpPr>
        <p:spPr>
          <a:xfrm>
            <a:off x="3446463" y="3203575"/>
            <a:ext cx="360362" cy="76517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62" name="CaixaDeTexto 8">
            <a:extLst>
              <a:ext uri="{FF2B5EF4-FFF2-40B4-BE49-F238E27FC236}">
                <a16:creationId xmlns:a16="http://schemas.microsoft.com/office/drawing/2014/main" xmlns="" id="{5A6FD23E-42FA-4596-98E9-9B6760E40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214563"/>
            <a:ext cx="1754188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 de Impostos</a:t>
            </a:r>
          </a:p>
        </p:txBody>
      </p:sp>
      <p:sp>
        <p:nvSpPr>
          <p:cNvPr id="13" name="Chave esquerda 12">
            <a:extLst>
              <a:ext uri="{FF2B5EF4-FFF2-40B4-BE49-F238E27FC236}">
                <a16:creationId xmlns:a16="http://schemas.microsoft.com/office/drawing/2014/main" xmlns="" id="{44D92210-9C00-4FEE-915F-BE804C0726AD}"/>
              </a:ext>
            </a:extLst>
          </p:cNvPr>
          <p:cNvSpPr/>
          <p:nvPr/>
        </p:nvSpPr>
        <p:spPr>
          <a:xfrm>
            <a:off x="4932363" y="1898650"/>
            <a:ext cx="360362" cy="202565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xmlns="" id="{7857A147-589B-4E8B-A4B1-4391BFA2F780}"/>
              </a:ext>
            </a:extLst>
          </p:cNvPr>
          <p:cNvCxnSpPr>
            <a:stCxn id="8" idx="1"/>
            <a:endCxn id="24" idx="1"/>
          </p:cNvCxnSpPr>
          <p:nvPr/>
        </p:nvCxnSpPr>
        <p:spPr>
          <a:xfrm rot="10800000" flipH="1">
            <a:off x="3806825" y="3519488"/>
            <a:ext cx="1574800" cy="66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CaixaDeTexto 15">
            <a:extLst>
              <a:ext uri="{FF2B5EF4-FFF2-40B4-BE49-F238E27FC236}">
                <a16:creationId xmlns:a16="http://schemas.microsoft.com/office/drawing/2014/main" xmlns="" id="{979448E4-4AE9-4896-9ACD-9F828EFF9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38" y="2484438"/>
            <a:ext cx="1260475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FUNDEB Estadual</a:t>
            </a:r>
          </a:p>
        </p:txBody>
      </p:sp>
      <p:sp>
        <p:nvSpPr>
          <p:cNvPr id="17" name="Mais 16">
            <a:extLst>
              <a:ext uri="{FF2B5EF4-FFF2-40B4-BE49-F238E27FC236}">
                <a16:creationId xmlns:a16="http://schemas.microsoft.com/office/drawing/2014/main" xmlns="" id="{881BB9D6-A250-47E1-923F-550D07CBC4AF}"/>
              </a:ext>
            </a:extLst>
          </p:cNvPr>
          <p:cNvSpPr/>
          <p:nvPr/>
        </p:nvSpPr>
        <p:spPr>
          <a:xfrm>
            <a:off x="5786438" y="2708275"/>
            <a:ext cx="360362" cy="360363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A04FF7ED-33CD-4091-AF73-BE640F34FB0B}"/>
              </a:ext>
            </a:extLst>
          </p:cNvPr>
          <p:cNvSpPr/>
          <p:nvPr/>
        </p:nvSpPr>
        <p:spPr>
          <a:xfrm>
            <a:off x="701675" y="4689475"/>
            <a:ext cx="1890713" cy="9445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RECEITA DO FUNDEB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6549DC68-7165-4DE0-8F48-4A3CBDC599D7}"/>
              </a:ext>
            </a:extLst>
          </p:cNvPr>
          <p:cNvSpPr/>
          <p:nvPr/>
        </p:nvSpPr>
        <p:spPr>
          <a:xfrm>
            <a:off x="3446463" y="4689475"/>
            <a:ext cx="2025650" cy="9001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PERDA COM FUNDEB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0A83EFD0-E926-4CEA-AC1C-F3061D25CBDC}"/>
              </a:ext>
            </a:extLst>
          </p:cNvPr>
          <p:cNvSpPr/>
          <p:nvPr/>
        </p:nvSpPr>
        <p:spPr>
          <a:xfrm>
            <a:off x="6281738" y="4689475"/>
            <a:ext cx="2070100" cy="900113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DESPESAS COM RECEITAS DE IMPOSTOS</a:t>
            </a:r>
          </a:p>
        </p:txBody>
      </p:sp>
      <p:sp>
        <p:nvSpPr>
          <p:cNvPr id="21" name="Mais 20">
            <a:extLst>
              <a:ext uri="{FF2B5EF4-FFF2-40B4-BE49-F238E27FC236}">
                <a16:creationId xmlns:a16="http://schemas.microsoft.com/office/drawing/2014/main" xmlns="" id="{267DF506-6888-4B38-8C89-18A90659450C}"/>
              </a:ext>
            </a:extLst>
          </p:cNvPr>
          <p:cNvSpPr/>
          <p:nvPr/>
        </p:nvSpPr>
        <p:spPr>
          <a:xfrm>
            <a:off x="2862263" y="5003800"/>
            <a:ext cx="360362" cy="360363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Mais 21">
            <a:extLst>
              <a:ext uri="{FF2B5EF4-FFF2-40B4-BE49-F238E27FC236}">
                <a16:creationId xmlns:a16="http://schemas.microsoft.com/office/drawing/2014/main" xmlns="" id="{3BD88123-A1DB-4C74-8C9D-D8A002571A67}"/>
              </a:ext>
            </a:extLst>
          </p:cNvPr>
          <p:cNvSpPr/>
          <p:nvPr/>
        </p:nvSpPr>
        <p:spPr>
          <a:xfrm>
            <a:off x="5562600" y="5003800"/>
            <a:ext cx="358775" cy="360363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Chave esquerda 22">
            <a:extLst>
              <a:ext uri="{FF2B5EF4-FFF2-40B4-BE49-F238E27FC236}">
                <a16:creationId xmlns:a16="http://schemas.microsoft.com/office/drawing/2014/main" xmlns="" id="{23D887AB-78AD-43F7-B5A0-1C5B062EF0C8}"/>
              </a:ext>
            </a:extLst>
          </p:cNvPr>
          <p:cNvSpPr/>
          <p:nvPr/>
        </p:nvSpPr>
        <p:spPr>
          <a:xfrm>
            <a:off x="1871663" y="998538"/>
            <a:ext cx="315912" cy="292576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5D26F3D1-D3DC-4269-AC75-27D3CF11A22F}"/>
              </a:ext>
            </a:extLst>
          </p:cNvPr>
          <p:cNvSpPr/>
          <p:nvPr/>
        </p:nvSpPr>
        <p:spPr>
          <a:xfrm>
            <a:off x="5381625" y="3114675"/>
            <a:ext cx="1304925" cy="809625"/>
          </a:xfrm>
          <a:prstGeom prst="rect">
            <a:avLst/>
          </a:prstGeom>
          <a:solidFill>
            <a:srgbClr val="3399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Contribuição do Estado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D448EBC7-FF5D-443C-89D9-7F9F134ED15C}"/>
              </a:ext>
            </a:extLst>
          </p:cNvPr>
          <p:cNvSpPr/>
          <p:nvPr/>
        </p:nvSpPr>
        <p:spPr>
          <a:xfrm>
            <a:off x="5381625" y="1898650"/>
            <a:ext cx="1304925" cy="809625"/>
          </a:xfrm>
          <a:prstGeom prst="rect">
            <a:avLst/>
          </a:prstGeom>
          <a:solidFill>
            <a:srgbClr val="FFCC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Contribuição dos Municípios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A4EDBF0F-9CE7-477B-AFC9-1FA171C5B5AA}"/>
              </a:ext>
            </a:extLst>
          </p:cNvPr>
          <p:cNvSpPr/>
          <p:nvPr/>
        </p:nvSpPr>
        <p:spPr>
          <a:xfrm>
            <a:off x="7407275" y="3338513"/>
            <a:ext cx="1304925" cy="630237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Receita do FUNDEB - Estado</a:t>
            </a:r>
          </a:p>
        </p:txBody>
      </p:sp>
      <p:sp>
        <p:nvSpPr>
          <p:cNvPr id="38" name="Seta para a direita 37">
            <a:extLst>
              <a:ext uri="{FF2B5EF4-FFF2-40B4-BE49-F238E27FC236}">
                <a16:creationId xmlns:a16="http://schemas.microsoft.com/office/drawing/2014/main" xmlns="" id="{67CFCB4A-E711-4792-8795-5337088BB046}"/>
              </a:ext>
            </a:extLst>
          </p:cNvPr>
          <p:cNvSpPr/>
          <p:nvPr/>
        </p:nvSpPr>
        <p:spPr>
          <a:xfrm>
            <a:off x="6821488" y="3384550"/>
            <a:ext cx="495300" cy="3587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03C80E08-36D6-4D64-889E-65B7A9FDED86}"/>
              </a:ext>
            </a:extLst>
          </p:cNvPr>
          <p:cNvSpPr/>
          <p:nvPr/>
        </p:nvSpPr>
        <p:spPr>
          <a:xfrm>
            <a:off x="7407275" y="3068638"/>
            <a:ext cx="1304925" cy="269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/>
              <a:t>Perda</a:t>
            </a:r>
          </a:p>
        </p:txBody>
      </p:sp>
      <p:sp>
        <p:nvSpPr>
          <p:cNvPr id="40" name="Chave direita 39">
            <a:extLst>
              <a:ext uri="{FF2B5EF4-FFF2-40B4-BE49-F238E27FC236}">
                <a16:creationId xmlns:a16="http://schemas.microsoft.com/office/drawing/2014/main" xmlns="" id="{85C44E6E-F960-4A50-8359-9BAFED16B452}"/>
              </a:ext>
            </a:extLst>
          </p:cNvPr>
          <p:cNvSpPr/>
          <p:nvPr/>
        </p:nvSpPr>
        <p:spPr>
          <a:xfrm>
            <a:off x="3492500" y="998538"/>
            <a:ext cx="269875" cy="40481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xmlns="" id="{3202A0EA-E2E1-44E4-9DCF-6020108D3E37}"/>
              </a:ext>
            </a:extLst>
          </p:cNvPr>
          <p:cNvCxnSpPr/>
          <p:nvPr/>
        </p:nvCxnSpPr>
        <p:spPr>
          <a:xfrm rot="10800000" flipV="1">
            <a:off x="2457450" y="3789363"/>
            <a:ext cx="4905375" cy="809625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xmlns="" id="{4ECE6C9A-4A28-4C15-8B1D-FD73CFAB8877}"/>
              </a:ext>
            </a:extLst>
          </p:cNvPr>
          <p:cNvCxnSpPr>
            <a:endCxn id="19" idx="0"/>
          </p:cNvCxnSpPr>
          <p:nvPr/>
        </p:nvCxnSpPr>
        <p:spPr>
          <a:xfrm rot="10800000" flipV="1">
            <a:off x="4459288" y="3294063"/>
            <a:ext cx="2992437" cy="13954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xmlns="" id="{B427B9C7-8E5C-44E8-AD78-0B2E714CEE4D}"/>
              </a:ext>
            </a:extLst>
          </p:cNvPr>
          <p:cNvCxnSpPr>
            <a:stCxn id="40" idx="1"/>
            <a:endCxn id="20" idx="0"/>
          </p:cNvCxnSpPr>
          <p:nvPr/>
        </p:nvCxnSpPr>
        <p:spPr>
          <a:xfrm rot="10800000" flipH="1" flipV="1">
            <a:off x="3762375" y="1201738"/>
            <a:ext cx="3554413" cy="3487737"/>
          </a:xfrm>
          <a:prstGeom prst="straightConnector1">
            <a:avLst/>
          </a:prstGeom>
          <a:ln w="254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de cantos arredondados 53">
            <a:extLst>
              <a:ext uri="{FF2B5EF4-FFF2-40B4-BE49-F238E27FC236}">
                <a16:creationId xmlns:a16="http://schemas.microsoft.com/office/drawing/2014/main" xmlns="" id="{5E7576DB-8928-45D5-8C1B-282F19D428D1}"/>
              </a:ext>
            </a:extLst>
          </p:cNvPr>
          <p:cNvSpPr/>
          <p:nvPr/>
        </p:nvSpPr>
        <p:spPr>
          <a:xfrm>
            <a:off x="522288" y="4419600"/>
            <a:ext cx="8145462" cy="148431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83" name="CaixaDeTexto 54">
            <a:extLst>
              <a:ext uri="{FF2B5EF4-FFF2-40B4-BE49-F238E27FC236}">
                <a16:creationId xmlns:a16="http://schemas.microsoft.com/office/drawing/2014/main" xmlns="" id="{E8F1B1DF-AD63-467E-8CA6-DEC45EEC1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6038850"/>
            <a:ext cx="4319587" cy="36988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Aplicação Mínima em Educação – 25%</a:t>
            </a:r>
          </a:p>
        </p:txBody>
      </p:sp>
      <p:sp>
        <p:nvSpPr>
          <p:cNvPr id="13340" name="CaixaDeTexto 55">
            <a:extLst>
              <a:ext uri="{FF2B5EF4-FFF2-40B4-BE49-F238E27FC236}">
                <a16:creationId xmlns:a16="http://schemas.microsoft.com/office/drawing/2014/main" xmlns="" id="{9BF4ACBE-67F2-474A-A944-5FC69FD96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8913"/>
            <a:ext cx="702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 DO FUNDEB ESTADUAL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9462" grpId="0" animBg="1"/>
      <p:bldP spid="13" grpId="0" animBg="1"/>
      <p:bldP spid="19465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7" grpId="0" animBg="1"/>
      <p:bldP spid="38" grpId="0" animBg="1"/>
      <p:bldP spid="39" grpId="0" animBg="1"/>
      <p:bldP spid="40" grpId="0" animBg="1"/>
      <p:bldP spid="54" grpId="0" animBg="1"/>
      <p:bldP spid="194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2">
            <a:extLst>
              <a:ext uri="{FF2B5EF4-FFF2-40B4-BE49-F238E27FC236}">
                <a16:creationId xmlns:a16="http://schemas.microsoft.com/office/drawing/2014/main" xmlns="" id="{4F3601E6-D7E8-479A-889E-666A9E67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725" y="80963"/>
            <a:ext cx="54006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aixaDeTexto 5">
            <a:extLst>
              <a:ext uri="{FF2B5EF4-FFF2-40B4-BE49-F238E27FC236}">
                <a16:creationId xmlns:a16="http://schemas.microsoft.com/office/drawing/2014/main" xmlns="" id="{DF6FC256-F2BF-4E8C-A42D-523ED755D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198913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 dirty="0">
                <a:solidFill>
                  <a:srgbClr val="FF0000"/>
                </a:solidFill>
              </a:rPr>
              <a:t>2,07% = R$ 403,85 Milhões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C2E6E129-FB89-4279-BC4D-A66F68C4B0DD}"/>
              </a:ext>
            </a:extLst>
          </p:cNvPr>
          <p:cNvCxnSpPr/>
          <p:nvPr/>
        </p:nvCxnSpPr>
        <p:spPr>
          <a:xfrm>
            <a:off x="5532438" y="2173288"/>
            <a:ext cx="809625" cy="0"/>
          </a:xfrm>
          <a:prstGeom prst="straightConnector1">
            <a:avLst/>
          </a:prstGeom>
          <a:ln w="5715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CaixaDeTexto 9">
            <a:extLst>
              <a:ext uri="{FF2B5EF4-FFF2-40B4-BE49-F238E27FC236}">
                <a16:creationId xmlns:a16="http://schemas.microsoft.com/office/drawing/2014/main" xmlns="" id="{4976314B-1237-48D1-B74D-9557EAEED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1042988"/>
            <a:ext cx="560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R$ 5,91 Bilhões</a:t>
            </a:r>
            <a:endParaRPr lang="pt-BR" alt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2" name="CaixaDeTexto 11">
            <a:extLst>
              <a:ext uri="{FF2B5EF4-FFF2-40B4-BE49-F238E27FC236}">
                <a16:creationId xmlns:a16="http://schemas.microsoft.com/office/drawing/2014/main" xmlns="" id="{54B176FE-2BCD-4507-8C25-81515BA7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2565400"/>
            <a:ext cx="5973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R$ 5,44 Bilhões</a:t>
            </a:r>
            <a:endParaRPr lang="pt-BR" alt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>
            <a:extLst>
              <a:ext uri="{FF2B5EF4-FFF2-40B4-BE49-F238E27FC236}">
                <a16:creationId xmlns:a16="http://schemas.microsoft.com/office/drawing/2014/main" xmlns="" id="{06F36600-49EE-434B-8C01-145EB8217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850"/>
            <a:ext cx="9144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en-US" sz="2600" b="1" i="1" dirty="0"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pic>
        <p:nvPicPr>
          <p:cNvPr id="15363" name="Picture 2" descr="00_topo_fire_r1_c28_f3">
            <a:extLst>
              <a:ext uri="{FF2B5EF4-FFF2-40B4-BE49-F238E27FC236}">
                <a16:creationId xmlns:a16="http://schemas.microsoft.com/office/drawing/2014/main" xmlns="" id="{232EEAEF-E411-4BC8-A036-D9E32F04F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9621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E9038C1-B9C4-4FF6-A103-2C1AF72BC878}"/>
              </a:ext>
            </a:extLst>
          </p:cNvPr>
          <p:cNvSpPr txBox="1"/>
          <p:nvPr/>
        </p:nvSpPr>
        <p:spPr>
          <a:xfrm>
            <a:off x="611188" y="695325"/>
            <a:ext cx="8056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CUMPRIMENTO DA APLICAÇÃO EM MANUTENÇÃO E DESENVOLVIMENTO DO ENSINO - MDE</a:t>
            </a:r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860963C5-7627-4A2B-AF7D-F7CEA88D0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5435910"/>
              </p:ext>
            </p:extLst>
          </p:nvPr>
        </p:nvGraphicFramePr>
        <p:xfrm>
          <a:off x="364331" y="2502757"/>
          <a:ext cx="8415338" cy="2913888"/>
        </p:xfrm>
        <a:graphic>
          <a:graphicData uri="http://schemas.openxmlformats.org/drawingml/2006/table">
            <a:tbl>
              <a:tblPr firstRow="1" firstCol="1" bandRow="1"/>
              <a:tblGrid>
                <a:gridCol w="1034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5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5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0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3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94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Aplicação do mínimo Constitucional em Educação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Aplicação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Inativos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Aplicação do mínimo Constitucional em Educação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Aplicação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Inativos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5.437.788.644,35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24,07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5.905.300.006,70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26,14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5.376.853.726,72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24,17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6.051.172.749,63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27,20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4.724.541.262,90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23,41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5.479.205.704,75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27,15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6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4.193.007.209,93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22,70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4.973.344.549,24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26,92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>
            <a:extLst>
              <a:ext uri="{FF2B5EF4-FFF2-40B4-BE49-F238E27FC236}">
                <a16:creationId xmlns:a16="http://schemas.microsoft.com/office/drawing/2014/main" xmlns="" id="{364E2C49-CA41-4A86-925A-556680A44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850"/>
            <a:ext cx="9144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en-US" sz="2600" b="1" i="1" dirty="0"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pic>
        <p:nvPicPr>
          <p:cNvPr id="16387" name="Picture 2" descr="00_topo_fire_r1_c28_f3">
            <a:extLst>
              <a:ext uri="{FF2B5EF4-FFF2-40B4-BE49-F238E27FC236}">
                <a16:creationId xmlns:a16="http://schemas.microsoft.com/office/drawing/2014/main" xmlns="" id="{BC14E17A-9E60-4B30-BB31-8CD98D07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9621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7CEAE8-83A2-40D7-A8B7-D7675D5BEAD7}"/>
              </a:ext>
            </a:extLst>
          </p:cNvPr>
          <p:cNvSpPr txBox="1"/>
          <p:nvPr/>
        </p:nvSpPr>
        <p:spPr>
          <a:xfrm>
            <a:off x="611188" y="695325"/>
            <a:ext cx="80565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REMUNERAÇÃO DE PROFISSIONAIS DA EDUCAÇÃO BÁSICA – 2020 (RECURSOS DO FUNDEB)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3104615-3EFF-4090-9414-354A3BBBC3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550" y="2258870"/>
            <a:ext cx="7909967" cy="28803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>
            <a:extLst>
              <a:ext uri="{FF2B5EF4-FFF2-40B4-BE49-F238E27FC236}">
                <a16:creationId xmlns:a16="http://schemas.microsoft.com/office/drawing/2014/main" xmlns="" id="{364E2C49-CA41-4A86-925A-556680A44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850"/>
            <a:ext cx="9144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en-US" sz="2600" b="1" i="1" dirty="0"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pic>
        <p:nvPicPr>
          <p:cNvPr id="16387" name="Picture 2" descr="00_topo_fire_r1_c28_f3">
            <a:extLst>
              <a:ext uri="{FF2B5EF4-FFF2-40B4-BE49-F238E27FC236}">
                <a16:creationId xmlns:a16="http://schemas.microsoft.com/office/drawing/2014/main" xmlns="" id="{BC14E17A-9E60-4B30-BB31-8CD98D07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9621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7CEAE8-83A2-40D7-A8B7-D7675D5BEAD7}"/>
              </a:ext>
            </a:extLst>
          </p:cNvPr>
          <p:cNvSpPr txBox="1"/>
          <p:nvPr/>
        </p:nvSpPr>
        <p:spPr>
          <a:xfrm>
            <a:off x="611188" y="695325"/>
            <a:ext cx="80565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CUMPRIMENTO DA APLICAÇÃO MÍNIMA DE  60% DOS RECURSOS DO FUNDEB EM REMUNERAÇÃO DOS PROFISSIONAIS DO MAGISTÉRIO EM EDUCAÇÃO BÁSICA</a:t>
            </a:r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39A58FE8-3CB4-40E1-BDF7-F75E12729059}"/>
              </a:ext>
            </a:extLst>
          </p:cNvPr>
          <p:cNvGraphicFramePr>
            <a:graphicFrameLocks noGrp="1"/>
          </p:cNvGraphicFramePr>
          <p:nvPr/>
        </p:nvGraphicFramePr>
        <p:xfrm>
          <a:off x="993775" y="2652713"/>
          <a:ext cx="7291387" cy="2935224"/>
        </p:xfrm>
        <a:graphic>
          <a:graphicData uri="http://schemas.openxmlformats.org/drawingml/2006/table">
            <a:tbl>
              <a:tblPr firstRow="1" firstCol="1" bandRow="1"/>
              <a:tblGrid>
                <a:gridCol w="1964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4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47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7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90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 do Fundeb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Remuneração do Pessoal do Magistério da Educação Básica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Aplicação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2.527.308.314,47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2.088.755.027,84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82,65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2.581.795.621,69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1.969.772.061,32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73,87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2.339.302.027,02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1.813.750.335,40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77,53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2.210.278.190,27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1.692.749.533,21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76,59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2.105.417.311,05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1.734.508.149,73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82,68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7278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>
            <a:extLst>
              <a:ext uri="{FF2B5EF4-FFF2-40B4-BE49-F238E27FC236}">
                <a16:creationId xmlns:a16="http://schemas.microsoft.com/office/drawing/2014/main" xmlns="" id="{EFAC4A78-C722-4A3D-8BA5-B1CBD2D5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850"/>
            <a:ext cx="9144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en-US" sz="2600" b="1" i="1" dirty="0"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pic>
        <p:nvPicPr>
          <p:cNvPr id="18435" name="Picture 2" descr="00_topo_fire_r1_c28_f3">
            <a:extLst>
              <a:ext uri="{FF2B5EF4-FFF2-40B4-BE49-F238E27FC236}">
                <a16:creationId xmlns:a16="http://schemas.microsoft.com/office/drawing/2014/main" xmlns="" id="{EC8FFC1C-10DA-465B-B61A-F85033F0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9621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m 3">
            <a:extLst>
              <a:ext uri="{FF2B5EF4-FFF2-40B4-BE49-F238E27FC236}">
                <a16:creationId xmlns:a16="http://schemas.microsoft.com/office/drawing/2014/main" xmlns="" id="{4B60B3DA-4EC5-46DC-A162-CA8C0EEA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069975"/>
            <a:ext cx="74199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>
            <a:extLst>
              <a:ext uri="{FF2B5EF4-FFF2-40B4-BE49-F238E27FC236}">
                <a16:creationId xmlns:a16="http://schemas.microsoft.com/office/drawing/2014/main" xmlns="" id="{8AC8B562-65C6-40E4-9C9F-7C1086739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850"/>
            <a:ext cx="9144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en-US" sz="2600" b="1" i="1" dirty="0"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pic>
        <p:nvPicPr>
          <p:cNvPr id="19459" name="Picture 2" descr="00_topo_fire_r1_c28_f3">
            <a:extLst>
              <a:ext uri="{FF2B5EF4-FFF2-40B4-BE49-F238E27FC236}">
                <a16:creationId xmlns:a16="http://schemas.microsoft.com/office/drawing/2014/main" xmlns="" id="{49E743A4-32CD-4B22-99FD-2A0A380A5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9621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465E0E1-C225-4F2F-A210-907E634EF757}"/>
              </a:ext>
            </a:extLst>
          </p:cNvPr>
          <p:cNvSpPr txBox="1"/>
          <p:nvPr/>
        </p:nvSpPr>
        <p:spPr>
          <a:xfrm>
            <a:off x="611188" y="695325"/>
            <a:ext cx="8056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EVOLUÇÃO DA DESPESA COM PESSOAL - PODER EXECUTIVO </a:t>
            </a:r>
            <a:endParaRPr lang="pt-BR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0218368"/>
              </p:ext>
            </p:extLst>
          </p:nvPr>
        </p:nvGraphicFramePr>
        <p:xfrm>
          <a:off x="1286635" y="1150446"/>
          <a:ext cx="6390710" cy="461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DA15766-6707-431D-8C08-E087808D6E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487" y="188640"/>
            <a:ext cx="6677025" cy="8286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5CBC2D9-02BB-4EF7-B1E4-08404653C4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559" y="1808820"/>
            <a:ext cx="8383324" cy="4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528535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ala de Cinza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3583</TotalTime>
  <Words>252</Words>
  <Application>Microsoft Office PowerPoint</Application>
  <PresentationFormat>Apresentação na tela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Viagem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Tribunal de Contas do Estado</dc:creator>
  <cp:lastModifiedBy>lrve8783</cp:lastModifiedBy>
  <cp:revision>273</cp:revision>
  <cp:lastPrinted>2003-03-30T20:38:58Z</cp:lastPrinted>
  <dcterms:created xsi:type="dcterms:W3CDTF">2003-02-28T16:49:46Z</dcterms:created>
  <dcterms:modified xsi:type="dcterms:W3CDTF">2021-06-29T20:04:53Z</dcterms:modified>
</cp:coreProperties>
</file>