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5" r:id="rId2"/>
  </p:sldMasterIdLst>
  <p:notesMasterIdLst>
    <p:notesMasterId r:id="rId20"/>
  </p:notesMasterIdLst>
  <p:sldIdLst>
    <p:sldId id="256" r:id="rId3"/>
    <p:sldId id="257" r:id="rId4"/>
    <p:sldId id="258" r:id="rId5"/>
    <p:sldId id="267" r:id="rId6"/>
    <p:sldId id="269" r:id="rId7"/>
    <p:sldId id="293" r:id="rId8"/>
    <p:sldId id="294" r:id="rId9"/>
    <p:sldId id="304" r:id="rId10"/>
    <p:sldId id="305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28" r:id="rId19"/>
  </p:sldIdLst>
  <p:sldSz cx="9144000" cy="5143500" type="screen16x9"/>
  <p:notesSz cx="6858000" cy="9144000"/>
  <p:embeddedFontLst>
    <p:embeddedFont>
      <p:font typeface="Helvetica Neue" panose="020B0604020202020204" charset="0"/>
      <p:regular r:id="rId21"/>
      <p:bold r:id="rId22"/>
      <p:italic r:id="rId23"/>
      <p:boldItalic r:id="rId24"/>
    </p:embeddedFont>
    <p:embeddedFont>
      <p:font typeface="Playfair Display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6" roundtripDataSignature="AMtx7miHeXq+0rgcJRZSI0v4tziE96cy/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0E59D6-EFCB-4CCD-8B71-BA142DA18B6D}">
  <a:tblStyle styleId="{490E59D6-EFCB-4CCD-8B71-BA142DA18B6D}" styleName="Table_0">
    <a:wholeTbl>
      <a:tcTxStyle b="off" i="off">
        <a:font>
          <a:latin typeface="Arial"/>
          <a:ea typeface="Arial"/>
          <a:cs typeface="Arial"/>
        </a:font>
        <a:srgbClr val="0096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  <a:fill>
          <a:solidFill>
            <a:srgbClr val="FFFFFF"/>
          </a:solidFill>
        </a:fill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>
        <a:font>
          <a:latin typeface="Arial"/>
          <a:ea typeface="Arial"/>
          <a:cs typeface="Arial"/>
        </a:font>
        <a:srgbClr val="0096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96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>
        <a:font>
          <a:latin typeface="Arial"/>
          <a:ea typeface="Arial"/>
          <a:cs typeface="Arial"/>
        </a:font>
        <a:srgbClr val="0096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C210AC73-E0B2-4D0A-A58C-B6239119657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1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97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96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9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100" Type="http://schemas.openxmlformats.org/officeDocument/2006/relationships/tableStyles" Target="tableStyles.xml"/><Relationship Id="rId8" Type="http://schemas.openxmlformats.org/officeDocument/2006/relationships/slide" Target="slides/slide6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7019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0418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1f2be0834e2_1_5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8" name="Google Shape;1048;g1f2be0834e2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7606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2b9af578934_0_58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8" name="Google Shape;1078;g2b9af578934_0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0006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2de29e12141_6_18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7" name="Google Shape;1087;g2de29e12141_6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8550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1f2ce1b2737_6_5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9" name="Google Shape;1129;g1f2ce1b2737_6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6440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1f2d0daa2b8_2_15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9" name="Google Shape;1139;g1f2d0daa2b8_2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4370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2bf10a5e460_1_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8" name="Google Shape;1158;g2bf10a5e460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1307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1f4ef71af92_4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6" name="Google Shape;1166;g1f4ef71af92_4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3482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2b9af578934_0_5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um errinho neste slide: quallificação </a:t>
            </a:r>
            <a:r>
              <a:rPr lang="en-US" b="1"/>
              <a:t>da</a:t>
            </a:r>
            <a:r>
              <a:rPr lang="en-US"/>
              <a:t> educacao de jovens e adultos. está como figura, nao tem como editar.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3" name="Google Shape;1243;g2b9af578934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0324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9a66a5018a7d2b9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37" name="Google Shape;137;g49a66a5018a7d2b9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0176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f2cb51f82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g1f2cb51f8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4922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de29e1214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4" name="Google Shape;284;g2de29e1214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1645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f7dcbecb3c_2_8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5" name="Google Shape;345;g1f7dcbecb3c_2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0757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ba0661ce02_0_70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3" name="Google Shape;593;g2ba0661ce02_0_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1322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ba0ed7811d_1_10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 item 10 sera efetivado de que modo? Nao entendi</a:t>
            </a:r>
            <a:endParaRPr/>
          </a:p>
        </p:txBody>
      </p:sp>
      <p:sp>
        <p:nvSpPr>
          <p:cNvPr id="602" name="Google Shape;602;g2ba0ed7811d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2393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2b9af578934_0_7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5" name="Google Shape;895;g2b9af578934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1086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2b9af578934_0_35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4" name="Google Shape;904;g2b9af578934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8507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Slide">
  <p:cSld name="Blank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1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25" cy="148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2ba0661ce02_0_57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g2ba0661ce02_0_57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g2ba0661ce02_0_574"/>
          <p:cNvSpPr txBox="1">
            <a:spLocks noGrp="1"/>
          </p:cNvSpPr>
          <p:nvPr>
            <p:ph type="sldNum" idx="12"/>
          </p:nvPr>
        </p:nvSpPr>
        <p:spPr>
          <a:xfrm>
            <a:off x="8809926" y="4797455"/>
            <a:ext cx="153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2befdd03d5f_9_96"/>
          <p:cNvSpPr txBox="1">
            <a:spLocks noGrp="1"/>
          </p:cNvSpPr>
          <p:nvPr>
            <p:ph type="ctrTitle"/>
          </p:nvPr>
        </p:nvSpPr>
        <p:spPr>
          <a:xfrm>
            <a:off x="360000" y="744575"/>
            <a:ext cx="8424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3" name="Google Shape;53;g2befdd03d5f_9_96"/>
          <p:cNvSpPr txBox="1">
            <a:spLocks noGrp="1"/>
          </p:cNvSpPr>
          <p:nvPr>
            <p:ph type="subTitle" idx="1"/>
          </p:nvPr>
        </p:nvSpPr>
        <p:spPr>
          <a:xfrm>
            <a:off x="360000" y="2834125"/>
            <a:ext cx="8424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" name="Google Shape;54;g2befdd03d5f_9_96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2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befdd03d5f_9_1220"/>
          <p:cNvSpPr txBox="1">
            <a:spLocks noGrp="1"/>
          </p:cNvSpPr>
          <p:nvPr>
            <p:ph type="ctrTitle"/>
          </p:nvPr>
        </p:nvSpPr>
        <p:spPr>
          <a:xfrm>
            <a:off x="360000" y="744575"/>
            <a:ext cx="8424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7" name="Google Shape;57;g2befdd03d5f_9_1220"/>
          <p:cNvSpPr txBox="1">
            <a:spLocks noGrp="1"/>
          </p:cNvSpPr>
          <p:nvPr>
            <p:ph type="subTitle" idx="1"/>
          </p:nvPr>
        </p:nvSpPr>
        <p:spPr>
          <a:xfrm>
            <a:off x="360000" y="2834125"/>
            <a:ext cx="8424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" name="Google Shape;58;g2befdd03d5f_9_1220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befdd03d5f_9_1293"/>
          <p:cNvSpPr txBox="1">
            <a:spLocks noGrp="1"/>
          </p:cNvSpPr>
          <p:nvPr>
            <p:ph type="ctrTitle"/>
          </p:nvPr>
        </p:nvSpPr>
        <p:spPr>
          <a:xfrm>
            <a:off x="360000" y="744575"/>
            <a:ext cx="8424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1" name="Google Shape;61;g2befdd03d5f_9_1293"/>
          <p:cNvSpPr txBox="1">
            <a:spLocks noGrp="1"/>
          </p:cNvSpPr>
          <p:nvPr>
            <p:ph type="subTitle" idx="1"/>
          </p:nvPr>
        </p:nvSpPr>
        <p:spPr>
          <a:xfrm>
            <a:off x="360000" y="2834125"/>
            <a:ext cx="8424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" name="Google Shape;62;g2befdd03d5f_9_1293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_4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befdd03d5f_12_64"/>
          <p:cNvSpPr txBox="1">
            <a:spLocks noGrp="1"/>
          </p:cNvSpPr>
          <p:nvPr>
            <p:ph type="ctrTitle"/>
          </p:nvPr>
        </p:nvSpPr>
        <p:spPr>
          <a:xfrm>
            <a:off x="360000" y="744575"/>
            <a:ext cx="8424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5" name="Google Shape;65;g2befdd03d5f_12_64"/>
          <p:cNvSpPr txBox="1">
            <a:spLocks noGrp="1"/>
          </p:cNvSpPr>
          <p:nvPr>
            <p:ph type="subTitle" idx="1"/>
          </p:nvPr>
        </p:nvSpPr>
        <p:spPr>
          <a:xfrm>
            <a:off x="360000" y="2834125"/>
            <a:ext cx="8424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6" name="Google Shape;66;g2befdd03d5f_12_64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4">
  <p:cSld name="TITLE_5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bf743e41a8_0_101"/>
          <p:cNvSpPr txBox="1">
            <a:spLocks noGrp="1"/>
          </p:cNvSpPr>
          <p:nvPr>
            <p:ph type="ctrTitle"/>
          </p:nvPr>
        </p:nvSpPr>
        <p:spPr>
          <a:xfrm>
            <a:off x="360000" y="744575"/>
            <a:ext cx="8424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9" name="Google Shape;69;g2bf743e41a8_0_101"/>
          <p:cNvSpPr txBox="1">
            <a:spLocks noGrp="1"/>
          </p:cNvSpPr>
          <p:nvPr>
            <p:ph type="subTitle" idx="1"/>
          </p:nvPr>
        </p:nvSpPr>
        <p:spPr>
          <a:xfrm>
            <a:off x="360000" y="2834125"/>
            <a:ext cx="8424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0" name="Google Shape;70;g2bf743e41a8_0_101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5">
  <p:cSld name="TITLE_6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c17a1a9e55_0_101"/>
          <p:cNvSpPr txBox="1">
            <a:spLocks noGrp="1"/>
          </p:cNvSpPr>
          <p:nvPr>
            <p:ph type="ctrTitle"/>
          </p:nvPr>
        </p:nvSpPr>
        <p:spPr>
          <a:xfrm>
            <a:off x="360000" y="744575"/>
            <a:ext cx="8424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3" name="Google Shape;73;g2c17a1a9e55_0_101"/>
          <p:cNvSpPr txBox="1">
            <a:spLocks noGrp="1"/>
          </p:cNvSpPr>
          <p:nvPr>
            <p:ph type="subTitle" idx="1"/>
          </p:nvPr>
        </p:nvSpPr>
        <p:spPr>
          <a:xfrm>
            <a:off x="360000" y="2834125"/>
            <a:ext cx="8424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4" name="Google Shape;74;g2c17a1a9e55_0_101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Slide">
  <p:cSld name="Blank Sli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f2ce1b2737_6_71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 type="tx">
  <p:cSld name="TITLE_AND_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f2ce1b2737_6_73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g1f2ce1b2737_6_73"/>
          <p:cNvSpPr txBox="1">
            <a:spLocks noGrp="1"/>
          </p:cNvSpPr>
          <p:nvPr>
            <p:ph type="body" idx="1"/>
          </p:nvPr>
        </p:nvSpPr>
        <p:spPr>
          <a:xfrm>
            <a:off x="359999" y="1152475"/>
            <a:ext cx="8244000" cy="3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g1f2ce1b2737_6_73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f2ce1b2737_6_77"/>
          <p:cNvSpPr txBox="1">
            <a:spLocks noGrp="1"/>
          </p:cNvSpPr>
          <p:nvPr>
            <p:ph type="title"/>
          </p:nvPr>
        </p:nvSpPr>
        <p:spPr>
          <a:xfrm>
            <a:off x="359999" y="744574"/>
            <a:ext cx="8424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5200"/>
              <a:buFont typeface="Playfair Display"/>
              <a:buNone/>
              <a:defRPr sz="5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1f2ce1b2737_6_77"/>
          <p:cNvSpPr txBox="1">
            <a:spLocks noGrp="1"/>
          </p:cNvSpPr>
          <p:nvPr>
            <p:ph type="body" idx="1"/>
          </p:nvPr>
        </p:nvSpPr>
        <p:spPr>
          <a:xfrm>
            <a:off x="359999" y="2834125"/>
            <a:ext cx="8424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Helvetica Neue"/>
              <a:buNone/>
              <a:defRPr sz="28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Helvetica Neue"/>
              <a:buNone/>
              <a:defRPr sz="28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Helvetica Neue"/>
              <a:buNone/>
              <a:defRPr sz="28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Helvetica Neue"/>
              <a:buNone/>
              <a:defRPr sz="28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Helvetica Neue"/>
              <a:buNone/>
              <a:defRPr sz="2800"/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g1f2ce1b2737_6_77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 type="tx">
  <p:cSld name="TITLE_AND_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50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50"/>
          <p:cNvSpPr txBox="1">
            <a:spLocks noGrp="1"/>
          </p:cNvSpPr>
          <p:nvPr>
            <p:ph type="body" idx="1"/>
          </p:nvPr>
        </p:nvSpPr>
        <p:spPr>
          <a:xfrm>
            <a:off x="359999" y="1152475"/>
            <a:ext cx="8244001" cy="345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5" name="Google Shape;15;p50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25" cy="148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TWO_COLUMNS" type="twoColTx">
  <p:cSld name="TITLE_AND_TWO_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f2ce1b2737_6_81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1f2ce1b2737_6_81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g1f2ce1b2737_6_81"/>
          <p:cNvSpPr txBox="1">
            <a:spLocks noGrp="1"/>
          </p:cNvSpPr>
          <p:nvPr>
            <p:ph type="body" idx="2"/>
          </p:nvPr>
        </p:nvSpPr>
        <p:spPr>
          <a:xfrm>
            <a:off x="4832399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g1f2ce1b2737_6_81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_COLUMN_TEXT">
  <p:cSld name="ONE_COLUM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f2ce1b2737_6_86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400"/>
              <a:buFont typeface="Playfair Display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g1f2ce1b2737_6_86"/>
          <p:cNvSpPr txBox="1">
            <a:spLocks noGrp="1"/>
          </p:cNvSpPr>
          <p:nvPr>
            <p:ph type="body" idx="1"/>
          </p:nvPr>
        </p:nvSpPr>
        <p:spPr>
          <a:xfrm>
            <a:off x="311699" y="1389599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g1f2ce1b2737_6_86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TITLE_AND_DESCRIPTION">
  <p:cSld name="SECTION_TITLE_AND_DESCRIPTIO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f2ce1b2737_6_9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1f2ce1b2737_6_9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4200"/>
              <a:buFont typeface="Playfair Display"/>
              <a:buNone/>
              <a:defRPr sz="4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1f2ce1b2737_6_90"/>
          <p:cNvSpPr txBox="1">
            <a:spLocks noGrp="1"/>
          </p:cNvSpPr>
          <p:nvPr>
            <p:ph type="body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Helvetica Neue"/>
              <a:buNone/>
              <a:defRPr sz="21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Helvetica Neue"/>
              <a:buNone/>
              <a:defRPr sz="21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Helvetica Neue"/>
              <a:buNone/>
              <a:defRPr sz="21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Helvetica Neue"/>
              <a:buNone/>
              <a:defRPr sz="21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Helvetica Neue"/>
              <a:buNone/>
              <a:defRPr sz="2100"/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g1f2ce1b2737_6_90"/>
          <p:cNvSpPr txBox="1">
            <a:spLocks noGrp="1"/>
          </p:cNvSpPr>
          <p:nvPr>
            <p:ph type="body" idx="2"/>
          </p:nvPr>
        </p:nvSpPr>
        <p:spPr>
          <a:xfrm>
            <a:off x="4939500" y="724074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104" name="Google Shape;104;g1f2ce1b2737_6_90" descr="marca_1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87453" y="120805"/>
            <a:ext cx="1962542" cy="69915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1f2ce1b2737_6_90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_NUMBER">
  <p:cSld name="BIG_NUMB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f2ce1b2737_6_97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2000"/>
              <a:buFont typeface="Playfair Display"/>
              <a:buNone/>
              <a:defRPr sz="12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g1f2ce1b2737_6_97"/>
          <p:cNvSpPr txBox="1">
            <a:spLocks noGrp="1"/>
          </p:cNvSpPr>
          <p:nvPr>
            <p:ph type="body" idx="1"/>
          </p:nvPr>
        </p:nvSpPr>
        <p:spPr>
          <a:xfrm>
            <a:off x="311699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g1f2ce1b2737_6_97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f2ce1b2737_6_101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4800"/>
              <a:buFont typeface="Playfair Display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12" name="Google Shape;112;g1f2ce1b2737_6_101" descr="marca_1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87453" y="133505"/>
            <a:ext cx="1962542" cy="699156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1f2ce1b2737_6_101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f2ce1b2737_6_105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g1f2ce1b2737_6_105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f2ce1b2737_6_10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g1f2ce1b2737_6_10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g1f2ce1b2737_6_108"/>
          <p:cNvSpPr txBox="1">
            <a:spLocks noGrp="1"/>
          </p:cNvSpPr>
          <p:nvPr>
            <p:ph type="sldNum" idx="12"/>
          </p:nvPr>
        </p:nvSpPr>
        <p:spPr>
          <a:xfrm>
            <a:off x="8809926" y="4797455"/>
            <a:ext cx="153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befdd03d5f_9_560"/>
          <p:cNvSpPr txBox="1">
            <a:spLocks noGrp="1"/>
          </p:cNvSpPr>
          <p:nvPr>
            <p:ph type="ctrTitle"/>
          </p:nvPr>
        </p:nvSpPr>
        <p:spPr>
          <a:xfrm>
            <a:off x="360000" y="744575"/>
            <a:ext cx="8424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3" name="Google Shape;123;g2befdd03d5f_9_560"/>
          <p:cNvSpPr txBox="1">
            <a:spLocks noGrp="1"/>
          </p:cNvSpPr>
          <p:nvPr>
            <p:ph type="subTitle" idx="1"/>
          </p:nvPr>
        </p:nvSpPr>
        <p:spPr>
          <a:xfrm>
            <a:off x="360000" y="2834125"/>
            <a:ext cx="8424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4" name="Google Shape;124;g2befdd03d5f_9_560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2"/>
          <p:cNvSpPr txBox="1">
            <a:spLocks noGrp="1"/>
          </p:cNvSpPr>
          <p:nvPr>
            <p:ph type="title"/>
          </p:nvPr>
        </p:nvSpPr>
        <p:spPr>
          <a:xfrm>
            <a:off x="359999" y="744574"/>
            <a:ext cx="8424001" cy="20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5200"/>
              <a:buFont typeface="Playfair Display"/>
              <a:buNone/>
              <a:defRPr sz="5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2"/>
          <p:cNvSpPr txBox="1">
            <a:spLocks noGrp="1"/>
          </p:cNvSpPr>
          <p:nvPr>
            <p:ph type="body" idx="1"/>
          </p:nvPr>
        </p:nvSpPr>
        <p:spPr>
          <a:xfrm>
            <a:off x="359999" y="2834125"/>
            <a:ext cx="8424001" cy="79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Helvetica Neue"/>
              <a:buNone/>
              <a:defRPr sz="28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Helvetica Neue"/>
              <a:buNone/>
              <a:defRPr sz="28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Helvetica Neue"/>
              <a:buNone/>
              <a:defRPr sz="28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Helvetica Neue"/>
              <a:buNone/>
              <a:defRPr sz="28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Helvetica Neue"/>
              <a:buNone/>
              <a:defRPr sz="28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52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25" cy="148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TWO_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3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3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3"/>
          <p:cNvSpPr txBox="1">
            <a:spLocks noGrp="1"/>
          </p:cNvSpPr>
          <p:nvPr>
            <p:ph type="body" idx="2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3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25" cy="148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_COLUMN_TEXT">
  <p:cSld name="ONE_COLUMN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4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400"/>
              <a:buFont typeface="Playfair Display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4"/>
          <p:cNvSpPr txBox="1">
            <a:spLocks noGrp="1"/>
          </p:cNvSpPr>
          <p:nvPr>
            <p:ph type="body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54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25" cy="148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TITLE_AND_DESCRIPTION">
  <p:cSld name="SECTION_TITLE_AND_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5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5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4200"/>
              <a:buFont typeface="Playfair Display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5"/>
          <p:cNvSpPr txBox="1">
            <a:spLocks noGrp="1"/>
          </p:cNvSpPr>
          <p:nvPr>
            <p:ph type="body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Helvetica Neue"/>
              <a:buNone/>
              <a:defRPr sz="21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Helvetica Neue"/>
              <a:buNone/>
              <a:defRPr sz="21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Helvetica Neue"/>
              <a:buNone/>
              <a:defRPr sz="21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Helvetica Neue"/>
              <a:buNone/>
              <a:defRPr sz="21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Helvetica Neue"/>
              <a:buNone/>
              <a:defRPr sz="21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5"/>
          <p:cNvSpPr txBox="1">
            <a:spLocks noGrp="1"/>
          </p:cNvSpPr>
          <p:nvPr>
            <p:ph type="body" idx="2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34" name="Google Shape;34;p55" descr="marca_1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87453" y="120805"/>
            <a:ext cx="1962541" cy="69915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5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25" cy="148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_NUMBER">
  <p:cSld name="BIG_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6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2000"/>
              <a:buFont typeface="Playfair Display"/>
              <a:buNone/>
              <a:defRPr sz="1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38" name="Google Shape;38;p56"/>
          <p:cNvSpPr txBox="1">
            <a:spLocks noGrp="1"/>
          </p:cNvSpPr>
          <p:nvPr>
            <p:ph type="body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6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25" cy="148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7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4800"/>
              <a:buFont typeface="Playfair Display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42" name="Google Shape;42;p57" descr="marca_1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87453" y="133505"/>
            <a:ext cx="1962541" cy="699156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57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25" cy="148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8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8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25" cy="148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9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49"/>
          <p:cNvSpPr txBox="1">
            <a:spLocks noGrp="1"/>
          </p:cNvSpPr>
          <p:nvPr>
            <p:ph type="body" idx="1"/>
          </p:nvPr>
        </p:nvSpPr>
        <p:spPr>
          <a:xfrm>
            <a:off x="359999" y="1152475"/>
            <a:ext cx="8244001" cy="345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○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■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○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■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○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■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8" name="Google Shape;8;p49" descr="marca_1-01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087453" y="120805"/>
            <a:ext cx="1962541" cy="6991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49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25" cy="148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f2ce1b2737_6_66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7" name="Google Shape;77;g1f2ce1b2737_6_66"/>
          <p:cNvSpPr txBox="1">
            <a:spLocks noGrp="1"/>
          </p:cNvSpPr>
          <p:nvPr>
            <p:ph type="body" idx="1"/>
          </p:nvPr>
        </p:nvSpPr>
        <p:spPr>
          <a:xfrm>
            <a:off x="359999" y="1152475"/>
            <a:ext cx="8244000" cy="3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○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■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○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■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○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■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78" name="Google Shape;78;g1f2ce1b2737_6_66" descr="marca_1-01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087453" y="120805"/>
            <a:ext cx="1962542" cy="69915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1f2ce1b2737_6_66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3.pn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" descr="Picture 5"/>
          <p:cNvPicPr preferRelativeResize="0"/>
          <p:nvPr/>
        </p:nvPicPr>
        <p:blipFill rotWithShape="1">
          <a:blip r:embed="rId3">
            <a:alphaModFix amt="40000"/>
          </a:blip>
          <a:srcRect l="4785" t="13700" r="10040" b="15200"/>
          <a:stretch/>
        </p:blipFill>
        <p:spPr>
          <a:xfrm flipH="1">
            <a:off x="0" y="0"/>
            <a:ext cx="9145925" cy="5143500"/>
          </a:xfrm>
          <a:prstGeom prst="rect">
            <a:avLst/>
          </a:prstGeom>
          <a:solidFill>
            <a:srgbClr val="3C3C3C">
              <a:alpha val="32156"/>
            </a:srgbClr>
          </a:solidFill>
          <a:ln>
            <a:noFill/>
          </a:ln>
        </p:spPr>
      </p:pic>
      <p:pic>
        <p:nvPicPr>
          <p:cNvPr id="130" name="Google Shape;130;p2" descr="ManualdeUso_PATROCINIO_capa.png"/>
          <p:cNvPicPr preferRelativeResize="0"/>
          <p:nvPr/>
        </p:nvPicPr>
        <p:blipFill rotWithShape="1">
          <a:blip r:embed="rId4">
            <a:alphaModFix/>
          </a:blip>
          <a:srcRect l="10426" t="70969" b="19718"/>
          <a:stretch/>
        </p:blipFill>
        <p:spPr>
          <a:xfrm flipH="1">
            <a:off x="-2" y="4805925"/>
            <a:ext cx="9144002" cy="53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" descr="marca_1-02.png"/>
          <p:cNvPicPr preferRelativeResize="0"/>
          <p:nvPr/>
        </p:nvPicPr>
        <p:blipFill rotWithShape="1">
          <a:blip r:embed="rId5">
            <a:alphaModFix/>
          </a:blip>
          <a:srcRect t="129" b="119"/>
          <a:stretch/>
        </p:blipFill>
        <p:spPr>
          <a:xfrm>
            <a:off x="5890950" y="3602887"/>
            <a:ext cx="3135849" cy="111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"/>
          <p:cNvSpPr txBox="1"/>
          <p:nvPr/>
        </p:nvSpPr>
        <p:spPr>
          <a:xfrm>
            <a:off x="298425" y="2210575"/>
            <a:ext cx="6320100" cy="14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US" sz="3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Pacto Nacional </a:t>
            </a:r>
            <a:r>
              <a:rPr lang="en-US" sz="3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pela</a:t>
            </a:r>
            <a:r>
              <a:rPr lang="en-US" sz="3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3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Superação </a:t>
            </a:r>
            <a:r>
              <a:rPr lang="en-US" sz="3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</a:t>
            </a:r>
            <a:r>
              <a:rPr lang="en-US" sz="3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Analfabetismo</a:t>
            </a:r>
            <a:br>
              <a:rPr lang="en-US" sz="3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en-US" sz="3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Qualificação </a:t>
            </a:r>
            <a:r>
              <a:rPr lang="en-US" sz="3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</a:t>
            </a:r>
            <a:r>
              <a:rPr lang="en-US" sz="3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EJA</a:t>
            </a:r>
            <a:endParaRPr sz="31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3" name="Google Shape;133;p2"/>
          <p:cNvSpPr txBox="1"/>
          <p:nvPr/>
        </p:nvSpPr>
        <p:spPr>
          <a:xfrm>
            <a:off x="325360" y="4789294"/>
            <a:ext cx="3787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-US" sz="1100" b="0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SECADI | </a:t>
            </a:r>
            <a:r>
              <a:rPr lang="en-US" sz="1100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Mai</a:t>
            </a:r>
            <a:r>
              <a:rPr lang="en-US" sz="1100" b="0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/2024</a:t>
            </a:r>
            <a:endParaRPr sz="10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4" name="Google Shape;134;p2"/>
          <p:cNvSpPr txBox="1"/>
          <p:nvPr/>
        </p:nvSpPr>
        <p:spPr>
          <a:xfrm>
            <a:off x="298425" y="3646200"/>
            <a:ext cx="4062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Lendo o mundo e escrevendo</a:t>
            </a:r>
            <a:br>
              <a:rPr lang="en-US" sz="2200" b="0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200" b="0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própria história</a:t>
            </a:r>
            <a:endParaRPr sz="29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1f2be0834e2_1_55"/>
          <p:cNvSpPr/>
          <p:nvPr/>
        </p:nvSpPr>
        <p:spPr>
          <a:xfrm>
            <a:off x="7157366" y="1724711"/>
            <a:ext cx="1919400" cy="3209100"/>
          </a:xfrm>
          <a:prstGeom prst="roundRect">
            <a:avLst>
              <a:gd name="adj" fmla="val 5248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1" name="Google Shape;1051;g1f2be0834e2_1_55"/>
          <p:cNvSpPr txBox="1"/>
          <p:nvPr/>
        </p:nvSpPr>
        <p:spPr>
          <a:xfrm>
            <a:off x="1227300" y="88525"/>
            <a:ext cx="6445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AÇÕES PACTUADAS COM ORGANISMOS INTERNACIONAIS</a:t>
            </a:r>
            <a:r>
              <a:rPr lang="en-US" b="1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</a:t>
            </a:r>
            <a:r>
              <a:rPr lang="en-US" sz="1400" b="1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EMPRESAS e MOVIMENTOS </a:t>
            </a:r>
            <a:r>
              <a:rPr lang="en-US" b="1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SOCIAIS</a:t>
            </a:r>
            <a:endParaRPr sz="1400" b="1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2" name="Google Shape;1052;g1f2be0834e2_1_55"/>
          <p:cNvSpPr/>
          <p:nvPr/>
        </p:nvSpPr>
        <p:spPr>
          <a:xfrm>
            <a:off x="-143450" y="-1564825"/>
            <a:ext cx="1272300" cy="7044000"/>
          </a:xfrm>
          <a:prstGeom prst="roundRect">
            <a:avLst>
              <a:gd name="adj" fmla="val 5248"/>
            </a:avLst>
          </a:prstGeom>
          <a:solidFill>
            <a:srgbClr val="FF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53" name="Google Shape;1053;g1f2be0834e2_1_55" descr="ManualdeUso_PATROCINIO_capa.png"/>
          <p:cNvPicPr preferRelativeResize="0"/>
          <p:nvPr/>
        </p:nvPicPr>
        <p:blipFill rotWithShape="1">
          <a:blip r:embed="rId3">
            <a:alphaModFix/>
          </a:blip>
          <a:srcRect l="1044" t="77964" r="1375" b="18306"/>
          <a:stretch/>
        </p:blipFill>
        <p:spPr>
          <a:xfrm rot="-5400000">
            <a:off x="-2535849" y="2523774"/>
            <a:ext cx="5158350" cy="110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g1f2be0834e2_1_55" descr="Picture 1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108" y="93333"/>
            <a:ext cx="680767" cy="8867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grpSp>
        <p:nvGrpSpPr>
          <p:cNvPr id="1055" name="Google Shape;1055;g1f2be0834e2_1_55"/>
          <p:cNvGrpSpPr/>
          <p:nvPr/>
        </p:nvGrpSpPr>
        <p:grpSpPr>
          <a:xfrm>
            <a:off x="1189097" y="1071477"/>
            <a:ext cx="1919499" cy="3862334"/>
            <a:chOff x="1315450" y="1071475"/>
            <a:chExt cx="1814100" cy="3862334"/>
          </a:xfrm>
        </p:grpSpPr>
        <p:sp>
          <p:nvSpPr>
            <p:cNvPr id="1056" name="Google Shape;1056;g1f2be0834e2_1_55"/>
            <p:cNvSpPr/>
            <p:nvPr/>
          </p:nvSpPr>
          <p:spPr>
            <a:xfrm>
              <a:off x="1315450" y="1724709"/>
              <a:ext cx="1814100" cy="3209100"/>
            </a:xfrm>
            <a:prstGeom prst="roundRect">
              <a:avLst>
                <a:gd name="adj" fmla="val 5248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1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57" name="Google Shape;1057;g1f2be0834e2_1_55"/>
            <p:cNvSpPr/>
            <p:nvPr/>
          </p:nvSpPr>
          <p:spPr>
            <a:xfrm>
              <a:off x="1315450" y="1071475"/>
              <a:ext cx="1814100" cy="1028100"/>
            </a:xfrm>
            <a:prstGeom prst="roundRect">
              <a:avLst>
                <a:gd name="adj" fmla="val 5248"/>
              </a:avLst>
            </a:pr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58" name="Google Shape;1058;g1f2be0834e2_1_55"/>
            <p:cNvSpPr txBox="1"/>
            <p:nvPr/>
          </p:nvSpPr>
          <p:spPr>
            <a:xfrm>
              <a:off x="1428900" y="2215819"/>
              <a:ext cx="1652700" cy="129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2D2D2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Produção de conteúdo e material didático para apoiar a aprendizagem da EJA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1059" name="Google Shape;1059;g1f2be0834e2_1_55"/>
          <p:cNvGrpSpPr/>
          <p:nvPr/>
        </p:nvGrpSpPr>
        <p:grpSpPr>
          <a:xfrm>
            <a:off x="3165566" y="1071477"/>
            <a:ext cx="1919499" cy="3862334"/>
            <a:chOff x="3225471" y="1071475"/>
            <a:chExt cx="1814100" cy="3862334"/>
          </a:xfrm>
        </p:grpSpPr>
        <p:sp>
          <p:nvSpPr>
            <p:cNvPr id="1060" name="Google Shape;1060;g1f2be0834e2_1_55"/>
            <p:cNvSpPr/>
            <p:nvPr/>
          </p:nvSpPr>
          <p:spPr>
            <a:xfrm>
              <a:off x="3225471" y="1724709"/>
              <a:ext cx="1814100" cy="3209100"/>
            </a:xfrm>
            <a:prstGeom prst="roundRect">
              <a:avLst>
                <a:gd name="adj" fmla="val 5248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1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61" name="Google Shape;1061;g1f2be0834e2_1_55"/>
            <p:cNvSpPr/>
            <p:nvPr/>
          </p:nvSpPr>
          <p:spPr>
            <a:xfrm>
              <a:off x="3225471" y="1071475"/>
              <a:ext cx="1814100" cy="1028100"/>
            </a:xfrm>
            <a:prstGeom prst="roundRect">
              <a:avLst>
                <a:gd name="adj" fmla="val 5248"/>
              </a:avLst>
            </a:pr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62" name="Google Shape;1062;g1f2be0834e2_1_55"/>
            <p:cNvSpPr txBox="1"/>
            <p:nvPr/>
          </p:nvSpPr>
          <p:spPr>
            <a:xfrm>
              <a:off x="3321473" y="2226682"/>
              <a:ext cx="15798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2D2D2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Apoio à formação dos formadores locais no semi-árido e na amazonia</a:t>
              </a:r>
              <a:endParaRPr sz="1200" b="0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063" name="Google Shape;1063;g1f2be0834e2_1_55"/>
          <p:cNvSpPr/>
          <p:nvPr/>
        </p:nvSpPr>
        <p:spPr>
          <a:xfrm>
            <a:off x="5161500" y="1093525"/>
            <a:ext cx="1919400" cy="1028100"/>
          </a:xfrm>
          <a:prstGeom prst="roundRect">
            <a:avLst>
              <a:gd name="adj" fmla="val 5248"/>
            </a:avLst>
          </a:pr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Controladoria Geral da União</a:t>
            </a:r>
            <a:endParaRPr sz="1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064" name="Google Shape;1064;g1f2be0834e2_1_55"/>
          <p:cNvGrpSpPr/>
          <p:nvPr/>
        </p:nvGrpSpPr>
        <p:grpSpPr>
          <a:xfrm>
            <a:off x="5161466" y="1071477"/>
            <a:ext cx="1919499" cy="4110507"/>
            <a:chOff x="3225471" y="1071475"/>
            <a:chExt cx="1814100" cy="4110507"/>
          </a:xfrm>
        </p:grpSpPr>
        <p:sp>
          <p:nvSpPr>
            <p:cNvPr id="1065" name="Google Shape;1065;g1f2be0834e2_1_55"/>
            <p:cNvSpPr/>
            <p:nvPr/>
          </p:nvSpPr>
          <p:spPr>
            <a:xfrm>
              <a:off x="3225471" y="1724709"/>
              <a:ext cx="1814100" cy="3209100"/>
            </a:xfrm>
            <a:prstGeom prst="roundRect">
              <a:avLst>
                <a:gd name="adj" fmla="val 5248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1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66" name="Google Shape;1066;g1f2be0834e2_1_55"/>
            <p:cNvSpPr/>
            <p:nvPr/>
          </p:nvSpPr>
          <p:spPr>
            <a:xfrm>
              <a:off x="3225471" y="1071475"/>
              <a:ext cx="1814100" cy="1028100"/>
            </a:xfrm>
            <a:prstGeom prst="roundRect">
              <a:avLst>
                <a:gd name="adj" fmla="val 5248"/>
              </a:avLst>
            </a:prstGeom>
            <a:solidFill>
              <a:srgbClr val="2D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67" name="Google Shape;1067;g1f2be0834e2_1_55"/>
            <p:cNvSpPr txBox="1"/>
            <p:nvPr/>
          </p:nvSpPr>
          <p:spPr>
            <a:xfrm>
              <a:off x="3321473" y="2226682"/>
              <a:ext cx="1579800" cy="295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2D2D2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Apoio à aquisição de equipamentos das salas de acolhimento</a:t>
              </a:r>
              <a:endParaRPr sz="1200" b="0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>
                  <a:solidFill>
                    <a:srgbClr val="2D2D2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Composição de fundo para pagamento de bolsas de permanência para estudantes do Programa Brasil Alfabetizado Profissional</a:t>
              </a:r>
              <a:endParaRPr sz="1200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1068" name="Google Shape;1068;g1f2be0834e2_1_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9777" y="1202203"/>
            <a:ext cx="903424" cy="72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g1f2be0834e2_1_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47975" y="1377950"/>
            <a:ext cx="1754488" cy="43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g1f2be0834e2_1_5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94450" y="1111643"/>
            <a:ext cx="1001457" cy="43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g1f2be0834e2_1_5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19650" y="1626475"/>
            <a:ext cx="680776" cy="26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g1f2be0834e2_1_5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18625" y="1395000"/>
            <a:ext cx="344109" cy="34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3" name="Google Shape;1073;g1f2be0834e2_1_55"/>
          <p:cNvSpPr/>
          <p:nvPr/>
        </p:nvSpPr>
        <p:spPr>
          <a:xfrm>
            <a:off x="7080925" y="1076675"/>
            <a:ext cx="1919400" cy="1028100"/>
          </a:xfrm>
          <a:prstGeom prst="roundRect">
            <a:avLst>
              <a:gd name="adj" fmla="val 5248"/>
            </a:avLst>
          </a:pr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4" name="Google Shape;1074;g1f2be0834e2_1_55"/>
          <p:cNvSpPr txBox="1"/>
          <p:nvPr/>
        </p:nvSpPr>
        <p:spPr>
          <a:xfrm>
            <a:off x="7281271" y="2261659"/>
            <a:ext cx="1671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Articulação</a:t>
            </a:r>
            <a:endParaRPr sz="1200">
              <a:solidFill>
                <a:schemeClr val="accen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accen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Chamamento público</a:t>
            </a:r>
            <a:endParaRPr sz="1200">
              <a:solidFill>
                <a:schemeClr val="accen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75" name="Google Shape;1075;g1f2be0834e2_1_5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79123" y="1435654"/>
            <a:ext cx="1754499" cy="20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Google Shape;1080;g2b9af578934_0_582"/>
          <p:cNvPicPr preferRelativeResize="0"/>
          <p:nvPr/>
        </p:nvPicPr>
        <p:blipFill rotWithShape="1">
          <a:blip r:embed="rId3">
            <a:alphaModFix amt="57000"/>
          </a:blip>
          <a:srcRect l="9112" t="8121" r="292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Google Shape;1081;g2b9af578934_0_582" descr="marca_1-02.png"/>
          <p:cNvPicPr preferRelativeResize="0"/>
          <p:nvPr/>
        </p:nvPicPr>
        <p:blipFill rotWithShape="1">
          <a:blip r:embed="rId4">
            <a:alphaModFix/>
          </a:blip>
          <a:srcRect t="129" b="119"/>
          <a:stretch/>
        </p:blipFill>
        <p:spPr>
          <a:xfrm>
            <a:off x="7087453" y="120805"/>
            <a:ext cx="1962542" cy="699156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g2b9af578934_0_582"/>
          <p:cNvSpPr/>
          <p:nvPr/>
        </p:nvSpPr>
        <p:spPr>
          <a:xfrm rot="5400000">
            <a:off x="-2381425" y="-3545600"/>
            <a:ext cx="6753000" cy="12234900"/>
          </a:xfrm>
          <a:prstGeom prst="diamond">
            <a:avLst/>
          </a:prstGeom>
          <a:noFill/>
          <a:ln w="1143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3" name="Google Shape;1083;g2b9af578934_0_582"/>
          <p:cNvSpPr txBox="1"/>
          <p:nvPr/>
        </p:nvSpPr>
        <p:spPr>
          <a:xfrm>
            <a:off x="308543" y="1784925"/>
            <a:ext cx="8526900" cy="15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Governança e </a:t>
            </a:r>
            <a:br>
              <a:rPr lang="en-US" sz="3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Coordenação Executiva </a:t>
            </a:r>
            <a:br>
              <a:rPr lang="en-US" sz="3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 Gestão e Formação</a:t>
            </a:r>
            <a:endParaRPr sz="38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84" name="Google Shape;1084;g2b9af578934_0_582" descr="ManualdeUso_PATROCINIO_capa.png"/>
          <p:cNvPicPr preferRelativeResize="0"/>
          <p:nvPr/>
        </p:nvPicPr>
        <p:blipFill rotWithShape="1">
          <a:blip r:embed="rId5">
            <a:alphaModFix/>
          </a:blip>
          <a:srcRect l="1044" t="88373" r="1375" b="7900"/>
          <a:stretch/>
        </p:blipFill>
        <p:spPr>
          <a:xfrm rot="-5400000">
            <a:off x="-2535851" y="2523773"/>
            <a:ext cx="5158353" cy="110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9" name="Google Shape;1089;g2de29e12141_6_182"/>
          <p:cNvCxnSpPr>
            <a:endCxn id="1090" idx="0"/>
          </p:cNvCxnSpPr>
          <p:nvPr/>
        </p:nvCxnSpPr>
        <p:spPr>
          <a:xfrm flipH="1">
            <a:off x="5490000" y="3155175"/>
            <a:ext cx="600" cy="19530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91" name="Google Shape;1091;g2de29e12141_6_182"/>
          <p:cNvCxnSpPr/>
          <p:nvPr/>
        </p:nvCxnSpPr>
        <p:spPr>
          <a:xfrm flipH="1">
            <a:off x="8025683" y="2451323"/>
            <a:ext cx="600" cy="195300"/>
          </a:xfrm>
          <a:prstGeom prst="straightConnector1">
            <a:avLst/>
          </a:prstGeom>
          <a:noFill/>
          <a:ln w="190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92" name="Google Shape;1092;g2de29e12141_6_182"/>
          <p:cNvCxnSpPr/>
          <p:nvPr/>
        </p:nvCxnSpPr>
        <p:spPr>
          <a:xfrm flipH="1">
            <a:off x="5490008" y="2451323"/>
            <a:ext cx="600" cy="195300"/>
          </a:xfrm>
          <a:prstGeom prst="straightConnector1">
            <a:avLst/>
          </a:prstGeom>
          <a:noFill/>
          <a:ln w="190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93" name="Google Shape;1093;g2de29e12141_6_182"/>
          <p:cNvCxnSpPr/>
          <p:nvPr/>
        </p:nvCxnSpPr>
        <p:spPr>
          <a:xfrm rot="10800000">
            <a:off x="7391025" y="4429600"/>
            <a:ext cx="1107600" cy="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94" name="Google Shape;1094;g2de29e12141_6_182"/>
          <p:cNvCxnSpPr/>
          <p:nvPr/>
        </p:nvCxnSpPr>
        <p:spPr>
          <a:xfrm rot="10800000">
            <a:off x="4293925" y="4429600"/>
            <a:ext cx="1926300" cy="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95" name="Google Shape;1095;g2de29e12141_6_182"/>
          <p:cNvCxnSpPr/>
          <p:nvPr/>
        </p:nvCxnSpPr>
        <p:spPr>
          <a:xfrm>
            <a:off x="2019825" y="2133600"/>
            <a:ext cx="300" cy="419400"/>
          </a:xfrm>
          <a:prstGeom prst="straightConnector1">
            <a:avLst/>
          </a:prstGeom>
          <a:noFill/>
          <a:ln w="19050" cap="flat" cmpd="sng">
            <a:solidFill>
              <a:srgbClr val="EA332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96" name="Google Shape;1096;g2de29e12141_6_182" descr="ManualdeUso_PATROCINIO_capa.png"/>
          <p:cNvPicPr preferRelativeResize="0"/>
          <p:nvPr/>
        </p:nvPicPr>
        <p:blipFill rotWithShape="1">
          <a:blip r:embed="rId3">
            <a:alphaModFix/>
          </a:blip>
          <a:srcRect l="1044" t="88373" r="1375" b="7899"/>
          <a:stretch/>
        </p:blipFill>
        <p:spPr>
          <a:xfrm rot="-5400000">
            <a:off x="-2535849" y="2523774"/>
            <a:ext cx="5158350" cy="110803"/>
          </a:xfrm>
          <a:prstGeom prst="rect">
            <a:avLst/>
          </a:prstGeom>
          <a:noFill/>
          <a:ln>
            <a:noFill/>
          </a:ln>
        </p:spPr>
      </p:pic>
      <p:sp>
        <p:nvSpPr>
          <p:cNvPr id="1097" name="Google Shape;1097;g2de29e12141_6_182"/>
          <p:cNvSpPr txBox="1"/>
          <p:nvPr/>
        </p:nvSpPr>
        <p:spPr>
          <a:xfrm>
            <a:off x="247525" y="88525"/>
            <a:ext cx="394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ESTRUTURA DE GESTÃO E FORMAÇÃO</a:t>
            </a:r>
            <a:endParaRPr sz="1400" b="1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8" name="Google Shape;1098;g2de29e12141_6_182"/>
          <p:cNvSpPr/>
          <p:nvPr/>
        </p:nvSpPr>
        <p:spPr>
          <a:xfrm>
            <a:off x="374175" y="847375"/>
            <a:ext cx="8283600" cy="400200"/>
          </a:xfrm>
          <a:prstGeom prst="roundRect">
            <a:avLst>
              <a:gd name="adj" fmla="val 19434"/>
            </a:avLst>
          </a:prstGeom>
          <a:solidFill>
            <a:srgbClr val="009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Coordenação Estratégica - CampEJA</a:t>
            </a:r>
            <a:endParaRPr sz="1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9" name="Google Shape;1099;g2de29e12141_6_182"/>
          <p:cNvSpPr txBox="1"/>
          <p:nvPr/>
        </p:nvSpPr>
        <p:spPr>
          <a:xfrm>
            <a:off x="778275" y="1573100"/>
            <a:ext cx="12423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800" b="1">
                <a:latin typeface="Helvetica Neue"/>
                <a:ea typeface="Helvetica Neue"/>
                <a:cs typeface="Helvetica Neue"/>
                <a:sym typeface="Helvetica Neue"/>
              </a:rPr>
              <a:t>27 Estaduais</a:t>
            </a:r>
            <a:endParaRPr sz="8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i="1">
                <a:latin typeface="Helvetica Neue"/>
                <a:ea typeface="Helvetica Neue"/>
                <a:cs typeface="Helvetica Neue"/>
                <a:sym typeface="Helvetica Neue"/>
              </a:rPr>
              <a:t>Indicados pelo Estado</a:t>
            </a:r>
            <a:endParaRPr sz="800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endParaRPr sz="8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>
                <a:latin typeface="Helvetica Neue"/>
                <a:ea typeface="Helvetica Neue"/>
                <a:cs typeface="Helvetica Neue"/>
                <a:sym typeface="Helvetica Neue"/>
              </a:rPr>
              <a:t>26 Municipais</a:t>
            </a:r>
            <a:endParaRPr sz="8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i="1">
                <a:latin typeface="Helvetica Neue"/>
                <a:ea typeface="Helvetica Neue"/>
                <a:cs typeface="Helvetica Neue"/>
                <a:sym typeface="Helvetica Neue"/>
              </a:rPr>
              <a:t>Indicados pela  Undime</a:t>
            </a:r>
            <a:endParaRPr sz="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0" name="Google Shape;1100;g2de29e12141_6_182"/>
          <p:cNvSpPr txBox="1"/>
          <p:nvPr/>
        </p:nvSpPr>
        <p:spPr>
          <a:xfrm>
            <a:off x="247525" y="2568003"/>
            <a:ext cx="11802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>
                <a:latin typeface="Helvetica Neue"/>
                <a:ea typeface="Helvetica Neue"/>
                <a:cs typeface="Helvetica Neue"/>
                <a:sym typeface="Helvetica Neue"/>
              </a:rPr>
              <a:t>210 Estaduais </a:t>
            </a:r>
            <a:r>
              <a:rPr lang="en-US" sz="800" i="1">
                <a:latin typeface="Helvetica Neue"/>
                <a:ea typeface="Helvetica Neue"/>
                <a:cs typeface="Helvetica Neue"/>
                <a:sym typeface="Helvetica Neue"/>
              </a:rPr>
              <a:t>Indicado pelo Estado</a:t>
            </a:r>
            <a:endParaRPr sz="800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endParaRPr sz="8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>
                <a:latin typeface="Helvetica Neue"/>
                <a:ea typeface="Helvetica Neue"/>
                <a:cs typeface="Helvetica Neue"/>
                <a:sym typeface="Helvetica Neue"/>
              </a:rPr>
              <a:t>210 Municipais</a:t>
            </a:r>
            <a:endParaRPr sz="800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i="1">
                <a:latin typeface="Helvetica Neue"/>
                <a:ea typeface="Helvetica Neue"/>
                <a:cs typeface="Helvetica Neue"/>
                <a:sym typeface="Helvetica Neue"/>
              </a:rPr>
              <a:t>Indicados pela Undime</a:t>
            </a:r>
            <a:endParaRPr sz="800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1" name="Google Shape;1101;g2de29e12141_6_182"/>
          <p:cNvSpPr txBox="1"/>
          <p:nvPr/>
        </p:nvSpPr>
        <p:spPr>
          <a:xfrm>
            <a:off x="247525" y="3350479"/>
            <a:ext cx="11802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5.570</a:t>
            </a:r>
            <a:br>
              <a:rPr lang="en-US"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(1 por município)</a:t>
            </a:r>
            <a:endParaRPr sz="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2" name="Google Shape;1102;g2de29e12141_6_182"/>
          <p:cNvSpPr/>
          <p:nvPr/>
        </p:nvSpPr>
        <p:spPr>
          <a:xfrm>
            <a:off x="1478175" y="2462698"/>
            <a:ext cx="1083600" cy="551400"/>
          </a:xfrm>
          <a:prstGeom prst="roundRect">
            <a:avLst>
              <a:gd name="adj" fmla="val 5248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Articulador Regional</a:t>
            </a:r>
            <a:endParaRPr sz="10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3" name="Google Shape;1103;g2de29e12141_6_182"/>
          <p:cNvSpPr/>
          <p:nvPr/>
        </p:nvSpPr>
        <p:spPr>
          <a:xfrm>
            <a:off x="1478175" y="3211829"/>
            <a:ext cx="1083600" cy="746100"/>
          </a:xfrm>
          <a:prstGeom prst="roundRect">
            <a:avLst>
              <a:gd name="adj" fmla="val 5248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Coordenador Local</a:t>
            </a:r>
            <a:endParaRPr sz="10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Sem bolsa</a:t>
            </a:r>
            <a:endParaRPr sz="10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104" name="Google Shape;1104;g2de29e12141_6_182"/>
          <p:cNvCxnSpPr>
            <a:stCxn id="1098" idx="2"/>
          </p:cNvCxnSpPr>
          <p:nvPr/>
        </p:nvCxnSpPr>
        <p:spPr>
          <a:xfrm>
            <a:off x="4515975" y="1247575"/>
            <a:ext cx="0" cy="171900"/>
          </a:xfrm>
          <a:prstGeom prst="straightConnector1">
            <a:avLst/>
          </a:prstGeom>
          <a:noFill/>
          <a:ln w="19050" cap="flat" cmpd="sng">
            <a:solidFill>
              <a:srgbClr val="469C3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05" name="Google Shape;1105;g2de29e12141_6_182"/>
          <p:cNvCxnSpPr>
            <a:endCxn id="1103" idx="0"/>
          </p:cNvCxnSpPr>
          <p:nvPr/>
        </p:nvCxnSpPr>
        <p:spPr>
          <a:xfrm flipH="1">
            <a:off x="2019975" y="3016529"/>
            <a:ext cx="600" cy="19530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06" name="Google Shape;1106;g2de29e12141_6_182"/>
          <p:cNvCxnSpPr/>
          <p:nvPr/>
        </p:nvCxnSpPr>
        <p:spPr>
          <a:xfrm flipH="1">
            <a:off x="6908387" y="2133610"/>
            <a:ext cx="600" cy="329100"/>
          </a:xfrm>
          <a:prstGeom prst="straightConnector1">
            <a:avLst/>
          </a:prstGeom>
          <a:noFill/>
          <a:ln w="190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07" name="Google Shape;1107;g2de29e12141_6_182"/>
          <p:cNvSpPr/>
          <p:nvPr/>
        </p:nvSpPr>
        <p:spPr>
          <a:xfrm>
            <a:off x="2133825" y="1414888"/>
            <a:ext cx="4764300" cy="551400"/>
          </a:xfrm>
          <a:prstGeom prst="roundRect">
            <a:avLst>
              <a:gd name="adj" fmla="val 5248"/>
            </a:avLst>
          </a:prstGeom>
          <a:solidFill>
            <a:srgbClr val="2C43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Coordenador de Gestão e Pedagógico</a:t>
            </a:r>
            <a:endParaRPr sz="10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8" name="Google Shape;1108;g2de29e12141_6_182"/>
          <p:cNvSpPr/>
          <p:nvPr/>
        </p:nvSpPr>
        <p:spPr>
          <a:xfrm>
            <a:off x="4900200" y="2558138"/>
            <a:ext cx="1180200" cy="623100"/>
          </a:xfrm>
          <a:prstGeom prst="roundRect">
            <a:avLst>
              <a:gd name="adj" fmla="val 5248"/>
            </a:avLst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i="0" u="none" strike="noStrike" cap="none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Formador Regional para</a:t>
            </a:r>
            <a:br>
              <a:rPr lang="en-US" sz="1000" i="0" u="none" strike="noStrike" cap="none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000" i="0" u="none" strike="noStrike" cap="none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os Municípios</a:t>
            </a:r>
            <a:endParaRPr sz="1000" i="0" u="none" strike="noStrike" cap="none">
              <a:solidFill>
                <a:srgbClr val="21212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i="0" u="none" strike="noStrike" cap="none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(Alfabet</a:t>
            </a:r>
            <a:r>
              <a:rPr lang="en-US" sz="8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lang="en-US" sz="800" i="0" u="none" strike="noStrike" cap="none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PBA</a:t>
            </a:r>
            <a:r>
              <a:rPr lang="en-US" sz="8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800" i="0" u="none" strike="noStrike" cap="none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EF I)</a:t>
            </a:r>
            <a:endParaRPr sz="800" i="0" u="none" strike="noStrike" cap="none">
              <a:solidFill>
                <a:srgbClr val="21212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109" name="Google Shape;1109;g2de29e12141_6_182"/>
          <p:cNvCxnSpPr/>
          <p:nvPr/>
        </p:nvCxnSpPr>
        <p:spPr>
          <a:xfrm>
            <a:off x="4516275" y="1966025"/>
            <a:ext cx="900" cy="178200"/>
          </a:xfrm>
          <a:prstGeom prst="straightConnector1">
            <a:avLst/>
          </a:prstGeom>
          <a:noFill/>
          <a:ln w="28575" cap="flat" cmpd="sng">
            <a:solidFill>
              <a:srgbClr val="2C43F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10" name="Google Shape;1110;g2de29e12141_6_182"/>
          <p:cNvSpPr/>
          <p:nvPr/>
        </p:nvSpPr>
        <p:spPr>
          <a:xfrm>
            <a:off x="4166325" y="4076050"/>
            <a:ext cx="787200" cy="707100"/>
          </a:xfrm>
          <a:prstGeom prst="roundRect">
            <a:avLst>
              <a:gd name="adj" fmla="val 5248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Educadores</a:t>
            </a:r>
            <a:endParaRPr sz="8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Populares</a:t>
            </a:r>
            <a:endParaRPr sz="8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PBA - </a:t>
            </a:r>
            <a:r>
              <a:rPr lang="en-US" sz="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60 mil em 4 anos</a:t>
            </a:r>
            <a:endParaRPr sz="6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11" name="Google Shape;1111;g2de29e12141_6_182"/>
          <p:cNvSpPr/>
          <p:nvPr/>
        </p:nvSpPr>
        <p:spPr>
          <a:xfrm>
            <a:off x="5062113" y="4076050"/>
            <a:ext cx="829200" cy="707100"/>
          </a:xfrm>
          <a:prstGeom prst="roundRect">
            <a:avLst>
              <a:gd name="adj" fmla="val 5248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Professor Alfabetizador</a:t>
            </a:r>
            <a:endParaRPr sz="8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Sem bolsa</a:t>
            </a:r>
            <a:endParaRPr sz="8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112" name="Google Shape;1112;g2de29e12141_6_182"/>
          <p:cNvCxnSpPr/>
          <p:nvPr/>
        </p:nvCxnSpPr>
        <p:spPr>
          <a:xfrm flipH="1">
            <a:off x="5490000" y="3875977"/>
            <a:ext cx="600" cy="19530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13" name="Google Shape;1113;g2de29e12141_6_182"/>
          <p:cNvSpPr/>
          <p:nvPr/>
        </p:nvSpPr>
        <p:spPr>
          <a:xfrm>
            <a:off x="5971052" y="4076053"/>
            <a:ext cx="755100" cy="707100"/>
          </a:xfrm>
          <a:prstGeom prst="roundRect">
            <a:avLst>
              <a:gd name="adj" fmla="val 5248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Professor EF I</a:t>
            </a:r>
            <a:endParaRPr sz="8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Sem bolsa</a:t>
            </a:r>
            <a:endParaRPr sz="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14" name="Google Shape;1114;g2de29e12141_6_182"/>
          <p:cNvSpPr/>
          <p:nvPr/>
        </p:nvSpPr>
        <p:spPr>
          <a:xfrm>
            <a:off x="7213150" y="4076053"/>
            <a:ext cx="755100" cy="707100"/>
          </a:xfrm>
          <a:prstGeom prst="roundRect">
            <a:avLst>
              <a:gd name="adj" fmla="val 5248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Professor EF II</a:t>
            </a:r>
            <a:endParaRPr sz="8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Sem bolsa</a:t>
            </a:r>
            <a:endParaRPr sz="8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15" name="Google Shape;1115;g2de29e12141_6_182"/>
          <p:cNvSpPr/>
          <p:nvPr/>
        </p:nvSpPr>
        <p:spPr>
          <a:xfrm>
            <a:off x="8084977" y="4076053"/>
            <a:ext cx="755100" cy="707100"/>
          </a:xfrm>
          <a:prstGeom prst="roundRect">
            <a:avLst>
              <a:gd name="adj" fmla="val 5248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Professor Ensino Médio</a:t>
            </a:r>
            <a:endParaRPr sz="8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Sem bolsa</a:t>
            </a:r>
            <a:endParaRPr sz="6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16" name="Google Shape;1116;g2de29e12141_6_182"/>
          <p:cNvSpPr txBox="1"/>
          <p:nvPr/>
        </p:nvSpPr>
        <p:spPr>
          <a:xfrm>
            <a:off x="3705825" y="2800653"/>
            <a:ext cx="11802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Indicados pel</a:t>
            </a:r>
            <a:r>
              <a:rPr lang="en-US" sz="800" i="1">
                <a:latin typeface="Helvetica Neue"/>
                <a:ea typeface="Helvetica Neue"/>
                <a:cs typeface="Helvetica Neue"/>
                <a:sym typeface="Helvetica Neue"/>
              </a:rPr>
              <a:t>a Undime</a:t>
            </a:r>
            <a:endParaRPr sz="800" i="1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>
                <a:latin typeface="Helvetica Neue"/>
                <a:ea typeface="Helvetica Neue"/>
                <a:cs typeface="Helvetica Neue"/>
                <a:sym typeface="Helvetica Neue"/>
              </a:rPr>
              <a:t>650</a:t>
            </a:r>
            <a:r>
              <a:rPr lang="en-US"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(1 a cada</a:t>
            </a:r>
            <a:br>
              <a:rPr lang="en-US"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800" b="1">
                <a:latin typeface="Helvetica Neue"/>
                <a:ea typeface="Helvetica Neue"/>
                <a:cs typeface="Helvetica Neue"/>
                <a:sym typeface="Helvetica Neue"/>
              </a:rPr>
              <a:t>regional de ensino</a:t>
            </a:r>
            <a:r>
              <a:rPr lang="en-US"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000"/>
              <a:buFont typeface="Arial"/>
              <a:buNone/>
            </a:pPr>
            <a:endParaRPr sz="7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17" name="Google Shape;1117;g2de29e12141_6_182"/>
          <p:cNvSpPr/>
          <p:nvPr/>
        </p:nvSpPr>
        <p:spPr>
          <a:xfrm>
            <a:off x="7435550" y="2558150"/>
            <a:ext cx="1180200" cy="623100"/>
          </a:xfrm>
          <a:prstGeom prst="roundRect">
            <a:avLst>
              <a:gd name="adj" fmla="val 5248"/>
            </a:avLst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i="0" u="none" strike="noStrike" cap="none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Formador Regional para o Estado</a:t>
            </a:r>
            <a:endParaRPr sz="1000" i="0" u="none" strike="noStrike" cap="none">
              <a:solidFill>
                <a:srgbClr val="21212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(EFII + Ensino Médio)</a:t>
            </a:r>
            <a:endParaRPr sz="800" b="0" i="0" u="none" strike="noStrike" cap="none">
              <a:solidFill>
                <a:srgbClr val="21212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18" name="Google Shape;1118;g2de29e12141_6_182"/>
          <p:cNvSpPr/>
          <p:nvPr/>
        </p:nvSpPr>
        <p:spPr>
          <a:xfrm>
            <a:off x="7483858" y="3350473"/>
            <a:ext cx="1083600" cy="525600"/>
          </a:xfrm>
          <a:prstGeom prst="roundRect">
            <a:avLst>
              <a:gd name="adj" fmla="val 5248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Formador SEDUC</a:t>
            </a:r>
            <a:endParaRPr sz="10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Sem bolsa</a:t>
            </a:r>
            <a:endParaRPr sz="8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119" name="Google Shape;1119;g2de29e12141_6_182"/>
          <p:cNvCxnSpPr/>
          <p:nvPr/>
        </p:nvCxnSpPr>
        <p:spPr>
          <a:xfrm>
            <a:off x="8025650" y="3875977"/>
            <a:ext cx="0" cy="55650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0" name="Google Shape;1120;g2de29e12141_6_182"/>
          <p:cNvSpPr txBox="1"/>
          <p:nvPr/>
        </p:nvSpPr>
        <p:spPr>
          <a:xfrm>
            <a:off x="6220200" y="2755425"/>
            <a:ext cx="11802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i="1">
                <a:latin typeface="Helvetica Neue"/>
                <a:ea typeface="Helvetica Neue"/>
                <a:cs typeface="Helvetica Neue"/>
                <a:sym typeface="Helvetica Neue"/>
              </a:rPr>
              <a:t>Indicados pelo Estado</a:t>
            </a:r>
            <a:endParaRPr sz="800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>
                <a:latin typeface="Helvetica Neue"/>
                <a:ea typeface="Helvetica Neue"/>
                <a:cs typeface="Helvetica Neue"/>
                <a:sym typeface="Helvetica Neue"/>
              </a:rPr>
              <a:t>650 (1 a cada    regional de ensino)</a:t>
            </a:r>
            <a:endParaRPr sz="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000"/>
              <a:buFont typeface="Arial"/>
              <a:buNone/>
            </a:pPr>
            <a:endParaRPr sz="7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121" name="Google Shape;1121;g2de29e12141_6_182"/>
          <p:cNvCxnSpPr/>
          <p:nvPr/>
        </p:nvCxnSpPr>
        <p:spPr>
          <a:xfrm rot="10800000" flipH="1">
            <a:off x="2019683" y="2139575"/>
            <a:ext cx="4895100" cy="4500"/>
          </a:xfrm>
          <a:prstGeom prst="straightConnector1">
            <a:avLst/>
          </a:prstGeom>
          <a:noFill/>
          <a:ln w="28575" cap="flat" cmpd="sng">
            <a:solidFill>
              <a:srgbClr val="2C43F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22" name="Google Shape;1122;g2de29e12141_6_182"/>
          <p:cNvCxnSpPr/>
          <p:nvPr/>
        </p:nvCxnSpPr>
        <p:spPr>
          <a:xfrm rot="10800000">
            <a:off x="5490250" y="2459675"/>
            <a:ext cx="1242300" cy="0"/>
          </a:xfrm>
          <a:prstGeom prst="straightConnector1">
            <a:avLst/>
          </a:prstGeom>
          <a:noFill/>
          <a:ln w="190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23" name="Google Shape;1123;g2de29e12141_6_182"/>
          <p:cNvCxnSpPr/>
          <p:nvPr/>
        </p:nvCxnSpPr>
        <p:spPr>
          <a:xfrm rot="10800000">
            <a:off x="6720525" y="2459675"/>
            <a:ext cx="1309200" cy="0"/>
          </a:xfrm>
          <a:prstGeom prst="straightConnector1">
            <a:avLst/>
          </a:prstGeom>
          <a:noFill/>
          <a:ln w="190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24" name="Google Shape;1124;g2de29e12141_6_1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2673399" y="2451562"/>
            <a:ext cx="1472450" cy="132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g2de29e12141_6_182"/>
          <p:cNvSpPr/>
          <p:nvPr/>
        </p:nvSpPr>
        <p:spPr>
          <a:xfrm>
            <a:off x="4948200" y="3350475"/>
            <a:ext cx="1083600" cy="579900"/>
          </a:xfrm>
          <a:prstGeom prst="roundRect">
            <a:avLst>
              <a:gd name="adj" fmla="val 5248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Formador Local</a:t>
            </a:r>
            <a:endParaRPr sz="10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Sem bolsa</a:t>
            </a:r>
            <a:endParaRPr sz="8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125" name="Google Shape;1125;g2de29e12141_6_182"/>
          <p:cNvCxnSpPr>
            <a:stCxn id="1117" idx="2"/>
            <a:endCxn id="1118" idx="0"/>
          </p:cNvCxnSpPr>
          <p:nvPr/>
        </p:nvCxnSpPr>
        <p:spPr>
          <a:xfrm>
            <a:off x="8025650" y="3181250"/>
            <a:ext cx="0" cy="16920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6" name="Google Shape;1126;g2de29e12141_6_182"/>
          <p:cNvSpPr txBox="1"/>
          <p:nvPr/>
        </p:nvSpPr>
        <p:spPr>
          <a:xfrm>
            <a:off x="3705825" y="3419179"/>
            <a:ext cx="11802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5.570</a:t>
            </a:r>
            <a:br>
              <a:rPr lang="en-US"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(1 por município)</a:t>
            </a:r>
            <a:endParaRPr sz="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1f2ce1b2737_6_57"/>
          <p:cNvSpPr/>
          <p:nvPr/>
        </p:nvSpPr>
        <p:spPr>
          <a:xfrm>
            <a:off x="-12076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2" name="Google Shape;1132;g1f2ce1b2737_6_57"/>
          <p:cNvPicPr preferRelativeResize="0"/>
          <p:nvPr/>
        </p:nvPicPr>
        <p:blipFill rotWithShape="1">
          <a:blip r:embed="rId3">
            <a:alphaModFix amt="30000"/>
          </a:blip>
          <a:srcRect t="24081"/>
          <a:stretch/>
        </p:blipFill>
        <p:spPr>
          <a:xfrm>
            <a:off x="98725" y="1"/>
            <a:ext cx="9033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g1f2ce1b2737_6_57"/>
          <p:cNvSpPr/>
          <p:nvPr/>
        </p:nvSpPr>
        <p:spPr>
          <a:xfrm>
            <a:off x="-1738100" y="-286800"/>
            <a:ext cx="5717700" cy="5717700"/>
          </a:xfrm>
          <a:prstGeom prst="ellipse">
            <a:avLst/>
          </a:prstGeom>
          <a:noFill/>
          <a:ln w="228600" cap="flat" cmpd="sng">
            <a:solidFill>
              <a:srgbClr val="223D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34" name="Google Shape;1134;g1f2ce1b2737_6_57" descr="ManualdeUso_PATROCINIO_capa.png"/>
          <p:cNvPicPr preferRelativeResize="0"/>
          <p:nvPr/>
        </p:nvPicPr>
        <p:blipFill rotWithShape="1">
          <a:blip r:embed="rId4">
            <a:alphaModFix/>
          </a:blip>
          <a:srcRect l="1044" t="88373" r="1375" b="7898"/>
          <a:stretch/>
        </p:blipFill>
        <p:spPr>
          <a:xfrm rot="-5400000">
            <a:off x="-2535849" y="2523774"/>
            <a:ext cx="5158350" cy="110803"/>
          </a:xfrm>
          <a:prstGeom prst="rect">
            <a:avLst/>
          </a:prstGeom>
          <a:noFill/>
          <a:ln>
            <a:noFill/>
          </a:ln>
        </p:spPr>
      </p:pic>
      <p:sp>
        <p:nvSpPr>
          <p:cNvPr id="1135" name="Google Shape;1135;g1f2ce1b2737_6_57"/>
          <p:cNvSpPr txBox="1"/>
          <p:nvPr/>
        </p:nvSpPr>
        <p:spPr>
          <a:xfrm>
            <a:off x="342168" y="2308650"/>
            <a:ext cx="8526900" cy="6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Metas</a:t>
            </a:r>
            <a:endParaRPr sz="3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36" name="Google Shape;1136;g1f2ce1b2737_6_57" descr="marca_1-02.png"/>
          <p:cNvPicPr preferRelativeResize="0"/>
          <p:nvPr/>
        </p:nvPicPr>
        <p:blipFill rotWithShape="1">
          <a:blip r:embed="rId5">
            <a:alphaModFix/>
          </a:blip>
          <a:srcRect t="129" b="119"/>
          <a:stretch/>
        </p:blipFill>
        <p:spPr>
          <a:xfrm>
            <a:off x="7087453" y="120805"/>
            <a:ext cx="1962542" cy="699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" name="Google Shape;1141;g1f2d0daa2b8_2_155" descr="ManualdeUso_PATROCINIO_capa.png"/>
          <p:cNvPicPr preferRelativeResize="0"/>
          <p:nvPr/>
        </p:nvPicPr>
        <p:blipFill rotWithShape="1">
          <a:blip r:embed="rId3">
            <a:alphaModFix/>
          </a:blip>
          <a:srcRect l="1044" t="88373" r="1375" b="7899"/>
          <a:stretch/>
        </p:blipFill>
        <p:spPr>
          <a:xfrm rot="-5400000">
            <a:off x="-2535849" y="2523774"/>
            <a:ext cx="5158350" cy="110803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g1f2d0daa2b8_2_155"/>
          <p:cNvSpPr txBox="1"/>
          <p:nvPr/>
        </p:nvSpPr>
        <p:spPr>
          <a:xfrm>
            <a:off x="247525" y="88525"/>
            <a:ext cx="394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METAS DA ALFABETIZAÇÃO</a:t>
            </a:r>
            <a:endParaRPr b="1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3" name="Google Shape;1143;g1f2d0daa2b8_2_155"/>
          <p:cNvSpPr/>
          <p:nvPr/>
        </p:nvSpPr>
        <p:spPr>
          <a:xfrm>
            <a:off x="403400" y="4109500"/>
            <a:ext cx="8106000" cy="849000"/>
          </a:xfrm>
          <a:prstGeom prst="roundRect">
            <a:avLst>
              <a:gd name="adj" fmla="val 12029"/>
            </a:avLst>
          </a:prstGeom>
          <a:solidFill>
            <a:srgbClr val="013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Redução do número de pessoas</a:t>
            </a:r>
            <a:br>
              <a:rPr lang="en-US" sz="17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7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não alfabetizadas em 4,8 milhões em 4 anos</a:t>
            </a:r>
            <a:endParaRPr sz="17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144" name="Google Shape;1144;g1f2d0daa2b8_2_155"/>
          <p:cNvGrpSpPr/>
          <p:nvPr/>
        </p:nvGrpSpPr>
        <p:grpSpPr>
          <a:xfrm>
            <a:off x="5920739" y="672991"/>
            <a:ext cx="2588369" cy="3087035"/>
            <a:chOff x="3225472" y="1643911"/>
            <a:chExt cx="1814107" cy="2805376"/>
          </a:xfrm>
        </p:grpSpPr>
        <p:sp>
          <p:nvSpPr>
            <p:cNvPr id="1145" name="Google Shape;1145;g1f2d0daa2b8_2_155"/>
            <p:cNvSpPr/>
            <p:nvPr/>
          </p:nvSpPr>
          <p:spPr>
            <a:xfrm>
              <a:off x="3225472" y="1724687"/>
              <a:ext cx="1814100" cy="2724600"/>
            </a:xfrm>
            <a:prstGeom prst="roundRect">
              <a:avLst>
                <a:gd name="adj" fmla="val 5248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1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46" name="Google Shape;1146;g1f2d0daa2b8_2_155"/>
            <p:cNvSpPr/>
            <p:nvPr/>
          </p:nvSpPr>
          <p:spPr>
            <a:xfrm>
              <a:off x="3225479" y="1643911"/>
              <a:ext cx="1814100" cy="521100"/>
            </a:xfrm>
            <a:prstGeom prst="roundRect">
              <a:avLst>
                <a:gd name="adj" fmla="val 5248"/>
              </a:avLst>
            </a:prstGeom>
            <a:solidFill>
              <a:srgbClr val="013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Metas finais e intermediárias:</a:t>
              </a:r>
              <a:endParaRPr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1147" name="Google Shape;1147;g1f2d0daa2b8_2_155"/>
          <p:cNvGrpSpPr/>
          <p:nvPr/>
        </p:nvGrpSpPr>
        <p:grpSpPr>
          <a:xfrm>
            <a:off x="3101308" y="672985"/>
            <a:ext cx="2588369" cy="3087035"/>
            <a:chOff x="3225472" y="1643911"/>
            <a:chExt cx="1814107" cy="2805376"/>
          </a:xfrm>
        </p:grpSpPr>
        <p:sp>
          <p:nvSpPr>
            <p:cNvPr id="1148" name="Google Shape;1148;g1f2d0daa2b8_2_155"/>
            <p:cNvSpPr/>
            <p:nvPr/>
          </p:nvSpPr>
          <p:spPr>
            <a:xfrm>
              <a:off x="3225472" y="1724687"/>
              <a:ext cx="1814100" cy="2724600"/>
            </a:xfrm>
            <a:prstGeom prst="roundRect">
              <a:avLst>
                <a:gd name="adj" fmla="val 5248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1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49" name="Google Shape;1149;g1f2d0daa2b8_2_155"/>
            <p:cNvSpPr/>
            <p:nvPr/>
          </p:nvSpPr>
          <p:spPr>
            <a:xfrm>
              <a:off x="3225479" y="1643911"/>
              <a:ext cx="1814100" cy="521100"/>
            </a:xfrm>
            <a:prstGeom prst="roundRect">
              <a:avLst>
                <a:gd name="adj" fmla="val 5248"/>
              </a:avLst>
            </a:prstGeom>
            <a:solidFill>
              <a:srgbClr val="013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Metas finais e intermediárias:</a:t>
              </a:r>
              <a:endParaRPr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1150" name="Google Shape;1150;g1f2d0daa2b8_2_155"/>
          <p:cNvGrpSpPr/>
          <p:nvPr/>
        </p:nvGrpSpPr>
        <p:grpSpPr>
          <a:xfrm>
            <a:off x="403445" y="680019"/>
            <a:ext cx="2355618" cy="3086989"/>
            <a:chOff x="1315442" y="1493816"/>
            <a:chExt cx="1814107" cy="2955471"/>
          </a:xfrm>
        </p:grpSpPr>
        <p:sp>
          <p:nvSpPr>
            <p:cNvPr id="1151" name="Google Shape;1151;g1f2d0daa2b8_2_155"/>
            <p:cNvSpPr/>
            <p:nvPr/>
          </p:nvSpPr>
          <p:spPr>
            <a:xfrm>
              <a:off x="1315449" y="1724687"/>
              <a:ext cx="1814100" cy="2724600"/>
            </a:xfrm>
            <a:prstGeom prst="roundRect">
              <a:avLst>
                <a:gd name="adj" fmla="val 5248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1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52" name="Google Shape;1152;g1f2d0daa2b8_2_155"/>
            <p:cNvSpPr/>
            <p:nvPr/>
          </p:nvSpPr>
          <p:spPr>
            <a:xfrm>
              <a:off x="1315442" y="1493816"/>
              <a:ext cx="1814100" cy="550500"/>
            </a:xfrm>
            <a:prstGeom prst="roundRect">
              <a:avLst>
                <a:gd name="adj" fmla="val 5248"/>
              </a:avLst>
            </a:prstGeom>
            <a:solidFill>
              <a:srgbClr val="013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b="1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Metas finais e intermediárias:</a:t>
              </a:r>
              <a:endParaRPr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153" name="Google Shape;1153;g1f2d0daa2b8_2_155"/>
          <p:cNvSpPr txBox="1"/>
          <p:nvPr/>
        </p:nvSpPr>
        <p:spPr>
          <a:xfrm>
            <a:off x="461750" y="1291166"/>
            <a:ext cx="2253300" cy="27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Reduzir o número de pessoas não alfabetizadas de </a:t>
            </a:r>
            <a:r>
              <a:rPr lang="en-US" sz="1500" b="1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 a 39 em 50% </a:t>
            </a:r>
            <a:r>
              <a:rPr lang="en-US" sz="1000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(PBA Profissional)</a:t>
            </a:r>
            <a:endParaRPr sz="1000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500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500" b="1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2024 - 118 mil</a:t>
            </a:r>
            <a:endParaRPr sz="1500" b="1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2025 - 118 mil</a:t>
            </a:r>
            <a:endParaRPr sz="1500" b="1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2026 - 118 mil</a:t>
            </a:r>
            <a:endParaRPr sz="1500" b="1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2027 - 118 mil</a:t>
            </a:r>
            <a:endParaRPr sz="1500" b="1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223DF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Total: 472 mil</a:t>
            </a:r>
            <a:endParaRPr sz="1500" b="1">
              <a:solidFill>
                <a:srgbClr val="223DF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500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4" name="Google Shape;1154;g1f2d0daa2b8_2_155"/>
          <p:cNvSpPr txBox="1"/>
          <p:nvPr/>
        </p:nvSpPr>
        <p:spPr>
          <a:xfrm>
            <a:off x="3114325" y="1285200"/>
            <a:ext cx="2562300" cy="24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Reduzir o número de pessoas não alfabetizadas de </a:t>
            </a:r>
            <a:r>
              <a:rPr lang="en-US" sz="1500" b="1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40 anos ou mais</a:t>
            </a:r>
            <a:endParaRPr sz="1500" b="1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 20% </a:t>
            </a:r>
            <a:r>
              <a:rPr lang="en-US" sz="1000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(PBA)</a:t>
            </a:r>
            <a:endParaRPr sz="1000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500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500" b="1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2024 - 360 mil</a:t>
            </a:r>
            <a:endParaRPr sz="1500" b="1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2025 - 360 mil</a:t>
            </a:r>
            <a:endParaRPr sz="1500" b="1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2026 - 478 mil</a:t>
            </a:r>
            <a:endParaRPr sz="1500" b="1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2027 - 478 mil</a:t>
            </a:r>
            <a:endParaRPr sz="1500" b="1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223DF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Total: 1 milhão 676 mil</a:t>
            </a:r>
            <a:endParaRPr sz="1500" b="1">
              <a:solidFill>
                <a:srgbClr val="223DF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5" name="Google Shape;1155;g1f2d0daa2b8_2_155"/>
          <p:cNvSpPr txBox="1"/>
          <p:nvPr/>
        </p:nvSpPr>
        <p:spPr>
          <a:xfrm>
            <a:off x="5933769" y="1315960"/>
            <a:ext cx="2562300" cy="28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Reduzir o número de pessoas não alfabetizadas, de </a:t>
            </a:r>
            <a:r>
              <a:rPr lang="en-US" sz="1500" b="1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 anos ou mais</a:t>
            </a:r>
            <a:r>
              <a:rPr lang="en-US" sz="1500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nas redes de ensino </a:t>
            </a:r>
            <a:r>
              <a:rPr lang="en-US" sz="1500" b="1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 70%</a:t>
            </a:r>
            <a:endParaRPr sz="1000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500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500" b="1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2024 - 546 mil</a:t>
            </a:r>
            <a:endParaRPr sz="1500" b="1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2025 - 623 mil</a:t>
            </a:r>
            <a:endParaRPr sz="1500" b="1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2026 - 710 mil</a:t>
            </a:r>
            <a:endParaRPr sz="1500" b="1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2027 - 825  mil</a:t>
            </a:r>
            <a:endParaRPr sz="1500" b="1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223DF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Total: 2 milhões e 700 mil</a:t>
            </a:r>
            <a:endParaRPr sz="1500" b="1">
              <a:solidFill>
                <a:srgbClr val="223DF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" name="Google Shape;1160;g2bf10a5e460_1_4" descr="ManualdeUso_PATROCINIO_capa.png"/>
          <p:cNvPicPr preferRelativeResize="0"/>
          <p:nvPr/>
        </p:nvPicPr>
        <p:blipFill rotWithShape="1">
          <a:blip r:embed="rId3">
            <a:alphaModFix/>
          </a:blip>
          <a:srcRect l="1044" t="88373" r="1375" b="7899"/>
          <a:stretch/>
        </p:blipFill>
        <p:spPr>
          <a:xfrm rot="-5400000">
            <a:off x="-2535849" y="2523774"/>
            <a:ext cx="5158350" cy="110803"/>
          </a:xfrm>
          <a:prstGeom prst="rect">
            <a:avLst/>
          </a:prstGeom>
          <a:noFill/>
          <a:ln>
            <a:noFill/>
          </a:ln>
        </p:spPr>
      </p:pic>
      <p:sp>
        <p:nvSpPr>
          <p:cNvPr id="1161" name="Google Shape;1161;g2bf10a5e460_1_4"/>
          <p:cNvSpPr/>
          <p:nvPr/>
        </p:nvSpPr>
        <p:spPr>
          <a:xfrm flipH="1">
            <a:off x="247525" y="4602625"/>
            <a:ext cx="8791200" cy="45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>
                <a:latin typeface="Helvetica Neue"/>
                <a:ea typeface="Helvetica Neue"/>
                <a:cs typeface="Helvetica Neue"/>
                <a:sym typeface="Helvetica Neue"/>
              </a:rPr>
              <a:t>Obs.: Meta baseada na expansão das matrículas EJA em Alagoas, na Bahia e no Maranhão no período de 2020-2023, cuja resultado médio foi de 22,7%.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62" name="Google Shape;1162;g2bf10a5e460_1_4"/>
          <p:cNvPicPr preferRelativeResize="0"/>
          <p:nvPr/>
        </p:nvPicPr>
        <p:blipFill rotWithShape="1">
          <a:blip r:embed="rId4">
            <a:alphaModFix/>
          </a:blip>
          <a:srcRect l="1090" t="2922" r="648" b="1875"/>
          <a:stretch/>
        </p:blipFill>
        <p:spPr>
          <a:xfrm>
            <a:off x="574175" y="743800"/>
            <a:ext cx="8464551" cy="38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g2bf10a5e460_1_4"/>
          <p:cNvSpPr txBox="1">
            <a:spLocks noGrp="1"/>
          </p:cNvSpPr>
          <p:nvPr>
            <p:ph type="title"/>
          </p:nvPr>
        </p:nvSpPr>
        <p:spPr>
          <a:xfrm>
            <a:off x="311700" y="260650"/>
            <a:ext cx="8520600" cy="42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METAS DE MATRÍCULAS NA EJA - 22,7% POR ANO </a:t>
            </a:r>
            <a:endParaRPr sz="1200" b="1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8" name="Google Shape;1168;g1f4ef71af92_4_9" descr="ManualdeUso_PATROCINIO_capa.png"/>
          <p:cNvPicPr preferRelativeResize="0"/>
          <p:nvPr/>
        </p:nvPicPr>
        <p:blipFill rotWithShape="1">
          <a:blip r:embed="rId3">
            <a:alphaModFix/>
          </a:blip>
          <a:srcRect l="1044" t="88373" r="1375" b="7899"/>
          <a:stretch/>
        </p:blipFill>
        <p:spPr>
          <a:xfrm rot="-5400000">
            <a:off x="-2535849" y="2523774"/>
            <a:ext cx="5158350" cy="110803"/>
          </a:xfrm>
          <a:prstGeom prst="rect">
            <a:avLst/>
          </a:prstGeom>
          <a:noFill/>
          <a:ln>
            <a:noFill/>
          </a:ln>
        </p:spPr>
      </p:pic>
      <p:sp>
        <p:nvSpPr>
          <p:cNvPr id="1169" name="Google Shape;1169;g1f4ef71af92_4_9"/>
          <p:cNvSpPr txBox="1">
            <a:spLocks noGrp="1"/>
          </p:cNvSpPr>
          <p:nvPr>
            <p:ph type="title"/>
          </p:nvPr>
        </p:nvSpPr>
        <p:spPr>
          <a:xfrm>
            <a:off x="311700" y="260650"/>
            <a:ext cx="8520600" cy="42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METAS DE MATRÍCULAS EJA INTEGRADA À EPT - 12,5% EM RELAÇÃO AO TOTAL ATÉ 2027</a:t>
            </a:r>
            <a:endParaRPr sz="2600"/>
          </a:p>
        </p:txBody>
      </p:sp>
      <p:sp>
        <p:nvSpPr>
          <p:cNvPr id="1170" name="Google Shape;1170;g1f4ef71af92_4_9"/>
          <p:cNvSpPr txBox="1">
            <a:spLocks noGrp="1"/>
          </p:cNvSpPr>
          <p:nvPr>
            <p:ph type="body" idx="1"/>
          </p:nvPr>
        </p:nvSpPr>
        <p:spPr>
          <a:xfrm>
            <a:off x="360000" y="768075"/>
            <a:ext cx="8244000" cy="430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Obs: A meta para o período 2024-2027 é ter 12,5% de todas as matrículas EJA integradas à EPT. Essa meta equivale à metade da meta de 25% de dez anos estebelecida nas discussões internas realizadas no MEC sobre o PNE 2024-2034.</a:t>
            </a:r>
            <a:endParaRPr sz="1000"/>
          </a:p>
        </p:txBody>
      </p:sp>
      <p:pic>
        <p:nvPicPr>
          <p:cNvPr id="1171" name="Google Shape;1171;g1f4ef71af92_4_9"/>
          <p:cNvPicPr preferRelativeResize="0"/>
          <p:nvPr/>
        </p:nvPicPr>
        <p:blipFill rotWithShape="1">
          <a:blip r:embed="rId4">
            <a:alphaModFix/>
          </a:blip>
          <a:srcRect l="1190" t="2016" r="1200" b="2399"/>
          <a:stretch/>
        </p:blipFill>
        <p:spPr>
          <a:xfrm>
            <a:off x="458900" y="768075"/>
            <a:ext cx="8046901" cy="383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5" name="Google Shape;1245;g2b9af578934_0_575"/>
          <p:cNvPicPr preferRelativeResize="0"/>
          <p:nvPr/>
        </p:nvPicPr>
        <p:blipFill rotWithShape="1">
          <a:blip r:embed="rId3">
            <a:alphaModFix/>
          </a:blip>
          <a:srcRect l="6483" r="6483"/>
          <a:stretch/>
        </p:blipFill>
        <p:spPr>
          <a:xfrm>
            <a:off x="1418950" y="0"/>
            <a:ext cx="6231302" cy="402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Google Shape;1246;g2b9af578934_0_575" descr="ManualdeUso_PATROCINIO_capa.png"/>
          <p:cNvPicPr preferRelativeResize="0"/>
          <p:nvPr/>
        </p:nvPicPr>
        <p:blipFill rotWithShape="1">
          <a:blip r:embed="rId4">
            <a:alphaModFix/>
          </a:blip>
          <a:srcRect t="61148" b="17152"/>
          <a:stretch/>
        </p:blipFill>
        <p:spPr>
          <a:xfrm>
            <a:off x="0" y="4027450"/>
            <a:ext cx="9144002" cy="1116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g49a66a5018a7d2b9_7"/>
          <p:cNvPicPr preferRelativeResize="0"/>
          <p:nvPr/>
        </p:nvPicPr>
        <p:blipFill rotWithShape="1">
          <a:blip r:embed="rId3">
            <a:alphaModFix/>
          </a:blip>
          <a:srcRect l="6483" r="6483"/>
          <a:stretch/>
        </p:blipFill>
        <p:spPr>
          <a:xfrm>
            <a:off x="1418950" y="0"/>
            <a:ext cx="6231302" cy="402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49a66a5018a7d2b9_7" descr="ManualdeUso_PATROCINIO_capa.png"/>
          <p:cNvPicPr preferRelativeResize="0"/>
          <p:nvPr/>
        </p:nvPicPr>
        <p:blipFill rotWithShape="1">
          <a:blip r:embed="rId4">
            <a:alphaModFix/>
          </a:blip>
          <a:srcRect t="61146" b="17151"/>
          <a:stretch/>
        </p:blipFill>
        <p:spPr>
          <a:xfrm>
            <a:off x="0" y="4027450"/>
            <a:ext cx="9144000" cy="111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g1f2cb51f82d_0_0" descr="ManualdeUso_PATROCINIO_capa.png"/>
          <p:cNvPicPr preferRelativeResize="0"/>
          <p:nvPr/>
        </p:nvPicPr>
        <p:blipFill rotWithShape="1">
          <a:blip r:embed="rId3">
            <a:alphaModFix/>
          </a:blip>
          <a:srcRect l="1044" t="88373" r="1375" b="7899"/>
          <a:stretch/>
        </p:blipFill>
        <p:spPr>
          <a:xfrm rot="-5400000">
            <a:off x="-2535849" y="2523774"/>
            <a:ext cx="5158350" cy="11080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1f2cb51f82d_0_0"/>
          <p:cNvSpPr txBox="1"/>
          <p:nvPr/>
        </p:nvSpPr>
        <p:spPr>
          <a:xfrm>
            <a:off x="720413" y="1103263"/>
            <a:ext cx="3041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13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PESSOAS NÃO ALFABETIZADAS</a:t>
            </a:r>
            <a:br>
              <a:rPr lang="en-US" sz="1400" b="1" i="0" u="none" strike="noStrike" cap="none">
                <a:solidFill>
                  <a:srgbClr val="013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400" b="1" i="0" u="sng" strike="noStrike" cap="none">
              <a:solidFill>
                <a:srgbClr val="013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7" name="Google Shape;147;g1f2cb51f82d_0_0"/>
          <p:cNvSpPr txBox="1"/>
          <p:nvPr/>
        </p:nvSpPr>
        <p:spPr>
          <a:xfrm>
            <a:off x="5948953" y="1152010"/>
            <a:ext cx="2119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rgbClr val="013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MATRÍCULAS NA EJA</a:t>
            </a:r>
            <a:endParaRPr b="1">
              <a:solidFill>
                <a:srgbClr val="013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-US" b="1">
                <a:latin typeface="Helvetica Neue"/>
                <a:ea typeface="Helvetica Neue"/>
                <a:cs typeface="Helvetica Neue"/>
                <a:sym typeface="Helvetica Neue"/>
              </a:rPr>
              <a:t>-27%</a:t>
            </a: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 em 5 anos)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8" name="Google Shape;148;g1f2cb51f82d_0_0"/>
          <p:cNvPicPr preferRelativeResize="0"/>
          <p:nvPr/>
        </p:nvPicPr>
        <p:blipFill rotWithShape="1">
          <a:blip r:embed="rId4">
            <a:alphaModFix/>
          </a:blip>
          <a:srcRect l="567" t="2529" r="51348" b="3450"/>
          <a:stretch/>
        </p:blipFill>
        <p:spPr>
          <a:xfrm>
            <a:off x="4948457" y="2066450"/>
            <a:ext cx="3963916" cy="19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1f2cb51f82d_0_0"/>
          <p:cNvSpPr txBox="1"/>
          <p:nvPr/>
        </p:nvSpPr>
        <p:spPr>
          <a:xfrm>
            <a:off x="343175" y="199975"/>
            <a:ext cx="644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Comportamento do analfabetismo e matrícula de EJA </a:t>
            </a:r>
            <a:endParaRPr sz="1600" b="1" i="0" u="sng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50" name="Google Shape;150;g1f2cb51f82d_0_0"/>
          <p:cNvCxnSpPr/>
          <p:nvPr/>
        </p:nvCxnSpPr>
        <p:spPr>
          <a:xfrm>
            <a:off x="4572000" y="1062225"/>
            <a:ext cx="0" cy="3844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1" name="Google Shape;151;g1f2cb51f82d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4925" y="1594900"/>
            <a:ext cx="4320874" cy="284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g2de29e12141_0_9"/>
          <p:cNvPicPr preferRelativeResize="0"/>
          <p:nvPr/>
        </p:nvPicPr>
        <p:blipFill rotWithShape="1">
          <a:blip r:embed="rId3">
            <a:alphaModFix/>
          </a:blip>
          <a:srcRect b="5846"/>
          <a:stretch/>
        </p:blipFill>
        <p:spPr>
          <a:xfrm>
            <a:off x="5230777" y="1824345"/>
            <a:ext cx="3089959" cy="271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2de29e12141_0_9"/>
          <p:cNvPicPr preferRelativeResize="0"/>
          <p:nvPr/>
        </p:nvPicPr>
        <p:blipFill rotWithShape="1">
          <a:blip r:embed="rId4">
            <a:alphaModFix/>
          </a:blip>
          <a:srcRect l="-3250" r="17021"/>
          <a:stretch/>
        </p:blipFill>
        <p:spPr>
          <a:xfrm>
            <a:off x="171526" y="1735323"/>
            <a:ext cx="2896975" cy="250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2de29e12141_0_9" descr="ManualdeUso_PATROCINIO_capa.png"/>
          <p:cNvPicPr preferRelativeResize="0"/>
          <p:nvPr/>
        </p:nvPicPr>
        <p:blipFill rotWithShape="1">
          <a:blip r:embed="rId5">
            <a:alphaModFix/>
          </a:blip>
          <a:srcRect l="1044" t="88373" r="1375" b="7899"/>
          <a:stretch/>
        </p:blipFill>
        <p:spPr>
          <a:xfrm rot="-5400000">
            <a:off x="-2535849" y="2523774"/>
            <a:ext cx="5158350" cy="11080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2de29e12141_0_9"/>
          <p:cNvSpPr txBox="1"/>
          <p:nvPr/>
        </p:nvSpPr>
        <p:spPr>
          <a:xfrm>
            <a:off x="381825" y="906075"/>
            <a:ext cx="3725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Taxa de analfabetismo das pessoas de 15 anos ou mais </a:t>
            </a:r>
            <a:r>
              <a:rPr lang="en-US" sz="1300" b="0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</a:t>
            </a:r>
            <a:r>
              <a:rPr lang="en-US" sz="1500" b="1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11,4 milhões</a:t>
            </a:r>
            <a:endParaRPr sz="1500" b="1">
              <a:solidFill>
                <a:schemeClr val="accen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0" name="Google Shape;290;g2de29e12141_0_9"/>
          <p:cNvSpPr/>
          <p:nvPr/>
        </p:nvSpPr>
        <p:spPr>
          <a:xfrm>
            <a:off x="2921199" y="3140249"/>
            <a:ext cx="529163" cy="656160"/>
          </a:xfrm>
          <a:custGeom>
            <a:avLst/>
            <a:gdLst/>
            <a:ahLst/>
            <a:cxnLst/>
            <a:rect l="l" t="t" r="r" b="b"/>
            <a:pathLst>
              <a:path w="20084" h="19672" extrusionOk="0">
                <a:moveTo>
                  <a:pt x="20084" y="19170"/>
                </a:moveTo>
                <a:cubicBezTo>
                  <a:pt x="5082" y="21600"/>
                  <a:pt x="-1516" y="15210"/>
                  <a:pt x="291" y="0"/>
                </a:cubicBezTo>
              </a:path>
            </a:pathLst>
          </a:custGeom>
          <a:noFill/>
          <a:ln w="25400" cap="flat" cmpd="sng">
            <a:solidFill>
              <a:srgbClr val="223D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9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2de29e12141_0_9"/>
          <p:cNvSpPr txBox="1"/>
          <p:nvPr/>
        </p:nvSpPr>
        <p:spPr>
          <a:xfrm>
            <a:off x="381829" y="4886347"/>
            <a:ext cx="38454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Elaboração: CGAM/Secadi, com dados d</a:t>
            </a:r>
            <a:r>
              <a:rPr lang="en-US" sz="500">
                <a:latin typeface="Helvetica Neue"/>
                <a:ea typeface="Helvetica Neue"/>
                <a:cs typeface="Helvetica Neue"/>
                <a:sym typeface="Helvetica Neue"/>
              </a:rPr>
              <a:t>o censo demográfico de 2022.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2" name="Google Shape;292;g2de29e12141_0_9"/>
          <p:cNvPicPr preferRelativeResize="0"/>
          <p:nvPr/>
        </p:nvPicPr>
        <p:blipFill rotWithShape="1">
          <a:blip r:embed="rId6">
            <a:alphaModFix/>
          </a:blip>
          <a:srcRect l="21706" t="21706" r="21706" b="21706"/>
          <a:stretch/>
        </p:blipFill>
        <p:spPr>
          <a:xfrm rot="-4499254">
            <a:off x="2836204" y="1753108"/>
            <a:ext cx="614990" cy="34566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pic>
      <p:sp>
        <p:nvSpPr>
          <p:cNvPr id="293" name="Google Shape;293;g2de29e12141_0_9"/>
          <p:cNvSpPr txBox="1"/>
          <p:nvPr/>
        </p:nvSpPr>
        <p:spPr>
          <a:xfrm>
            <a:off x="4855800" y="854700"/>
            <a:ext cx="3946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Percentual da população de</a:t>
            </a:r>
            <a:endParaRPr sz="1500" b="1" i="0" u="none" strike="noStrike" cap="none">
              <a:solidFill>
                <a:schemeClr val="accen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18 anos ou mais, sem educação básica concluída e fora da escola -</a:t>
            </a:r>
            <a:r>
              <a:rPr lang="en-US" sz="1500" b="0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2023</a:t>
            </a:r>
            <a:endParaRPr sz="1500" b="0" i="0" u="none" strike="noStrike" cap="none">
              <a:solidFill>
                <a:schemeClr val="accen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68 milhões</a:t>
            </a:r>
            <a:endParaRPr sz="1500" b="1">
              <a:solidFill>
                <a:schemeClr val="accen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4" name="Google Shape;294;g2de29e12141_0_9"/>
          <p:cNvSpPr txBox="1"/>
          <p:nvPr/>
        </p:nvSpPr>
        <p:spPr>
          <a:xfrm>
            <a:off x="3289225" y="2330475"/>
            <a:ext cx="1157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r>
              <a:rPr lang="en-US" sz="1000" b="0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UFs com maior percentual de pessoas não alfabetizadas do país </a:t>
            </a:r>
            <a:r>
              <a:rPr lang="en-US" sz="1000" b="1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estão no Norte e Nordeste</a:t>
            </a:r>
            <a:endParaRPr sz="1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5" name="Google Shape;295;g2de29e12141_0_9"/>
          <p:cNvSpPr txBox="1"/>
          <p:nvPr/>
        </p:nvSpPr>
        <p:spPr>
          <a:xfrm>
            <a:off x="3289225" y="3929825"/>
            <a:ext cx="1357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None/>
            </a:pPr>
            <a:r>
              <a:rPr lang="en-US" sz="1000" b="0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Enquanto </a:t>
            </a:r>
            <a:r>
              <a:rPr lang="en-US" sz="1000" b="1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54% </a:t>
            </a:r>
            <a:endParaRPr sz="1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None/>
            </a:pPr>
            <a:r>
              <a:rPr lang="en-US" sz="1000" b="1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 população </a:t>
            </a:r>
            <a:endParaRPr sz="1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None/>
            </a:pPr>
            <a:r>
              <a:rPr lang="en-US" sz="1000" b="1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não alfabetizada estão no Nordeste e 2</a:t>
            </a:r>
            <a:r>
              <a:rPr lang="en-US" sz="1000" b="1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r>
              <a:rPr lang="en-US" sz="1000" b="1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% no Sudeste</a:t>
            </a:r>
            <a:endParaRPr sz="1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6" name="Google Shape;296;g2de29e12141_0_9"/>
          <p:cNvSpPr txBox="1"/>
          <p:nvPr/>
        </p:nvSpPr>
        <p:spPr>
          <a:xfrm>
            <a:off x="7583450" y="2084925"/>
            <a:ext cx="11574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UFs com maior percentual de pessoas com 18 anos ou mais sem Educação Básica </a:t>
            </a:r>
            <a:r>
              <a:rPr lang="en-US" sz="1000" b="1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estão no Norte e Nordeste</a:t>
            </a:r>
            <a:endParaRPr sz="1000" b="1" i="0" u="none" strike="noStrike" cap="none">
              <a:solidFill>
                <a:schemeClr val="accen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accen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endParaRPr sz="1000" b="0" i="0" u="none" strike="noStrike" cap="none">
              <a:solidFill>
                <a:schemeClr val="accen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7" name="Google Shape;297;g2de29e12141_0_9"/>
          <p:cNvSpPr/>
          <p:nvPr/>
        </p:nvSpPr>
        <p:spPr>
          <a:xfrm>
            <a:off x="7369925" y="3126677"/>
            <a:ext cx="529163" cy="281359"/>
          </a:xfrm>
          <a:custGeom>
            <a:avLst/>
            <a:gdLst/>
            <a:ahLst/>
            <a:cxnLst/>
            <a:rect l="l" t="t" r="r" b="b"/>
            <a:pathLst>
              <a:path w="20084" h="19672" extrusionOk="0">
                <a:moveTo>
                  <a:pt x="20084" y="19170"/>
                </a:moveTo>
                <a:cubicBezTo>
                  <a:pt x="5082" y="21600"/>
                  <a:pt x="-1516" y="15210"/>
                  <a:pt x="291" y="0"/>
                </a:cubicBezTo>
              </a:path>
            </a:pathLst>
          </a:custGeom>
          <a:noFill/>
          <a:ln w="25400" cap="flat" cmpd="sng">
            <a:solidFill>
              <a:srgbClr val="223D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9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g2de29e12141_0_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40204" y="1803625"/>
            <a:ext cx="3365472" cy="290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2de29e12141_0_9"/>
          <p:cNvPicPr preferRelativeResize="0"/>
          <p:nvPr/>
        </p:nvPicPr>
        <p:blipFill rotWithShape="1">
          <a:blip r:embed="rId6">
            <a:alphaModFix/>
          </a:blip>
          <a:srcRect l="21706" t="21706" r="21706" b="21706"/>
          <a:stretch/>
        </p:blipFill>
        <p:spPr>
          <a:xfrm rot="-4498734">
            <a:off x="7284048" y="1814885"/>
            <a:ext cx="592651" cy="33329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pic>
      <p:sp>
        <p:nvSpPr>
          <p:cNvPr id="300" name="Google Shape;300;g2de29e12141_0_9"/>
          <p:cNvSpPr/>
          <p:nvPr/>
        </p:nvSpPr>
        <p:spPr>
          <a:xfrm>
            <a:off x="7648425" y="4541525"/>
            <a:ext cx="1057200" cy="22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2de29e12141_0_9"/>
          <p:cNvSpPr txBox="1"/>
          <p:nvPr/>
        </p:nvSpPr>
        <p:spPr>
          <a:xfrm>
            <a:off x="247525" y="88525"/>
            <a:ext cx="3041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PESSOAS NÃO ALFABETIZADAS</a:t>
            </a:r>
            <a:br>
              <a:rPr lang="en-US" sz="1400" b="1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400" b="1" i="0" u="sng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2" name="Google Shape;302;g2de29e12141_0_9"/>
          <p:cNvSpPr txBox="1"/>
          <p:nvPr/>
        </p:nvSpPr>
        <p:spPr>
          <a:xfrm>
            <a:off x="5053578" y="117060"/>
            <a:ext cx="2119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PESSOAS SEM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EDUCACAO BÁSICA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g2de29e12141_0_9"/>
          <p:cNvSpPr/>
          <p:nvPr/>
        </p:nvSpPr>
        <p:spPr>
          <a:xfrm>
            <a:off x="2183311" y="4016013"/>
            <a:ext cx="820200" cy="22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g2de29e12141_0_9"/>
          <p:cNvPicPr preferRelativeResize="0"/>
          <p:nvPr/>
        </p:nvPicPr>
        <p:blipFill rotWithShape="1">
          <a:blip r:embed="rId4">
            <a:alphaModFix/>
          </a:blip>
          <a:srcRect l="91554" t="34933" r="-787" b="34936"/>
          <a:stretch/>
        </p:blipFill>
        <p:spPr>
          <a:xfrm>
            <a:off x="416925" y="3346100"/>
            <a:ext cx="310200" cy="753899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2de29e12141_0_9"/>
          <p:cNvSpPr txBox="1"/>
          <p:nvPr/>
        </p:nvSpPr>
        <p:spPr>
          <a:xfrm>
            <a:off x="5408779" y="4974297"/>
            <a:ext cx="3845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Elaboração: CGAM/Secadi, com dados d</a:t>
            </a:r>
            <a:r>
              <a:rPr lang="en-US" sz="500">
                <a:latin typeface="Helvetica Neue"/>
                <a:ea typeface="Helvetica Neue"/>
                <a:cs typeface="Helvetica Neue"/>
                <a:sym typeface="Helvetica Neue"/>
              </a:rPr>
              <a:t>a Pnad do 4</a:t>
            </a:r>
            <a:r>
              <a:rPr lang="en-US" sz="600">
                <a:latin typeface="Helvetica Neue"/>
                <a:ea typeface="Helvetica Neue"/>
                <a:cs typeface="Helvetica Neue"/>
                <a:sym typeface="Helvetica Neue"/>
              </a:rPr>
              <a:t>º </a:t>
            </a:r>
            <a:r>
              <a:rPr lang="en-US" sz="500">
                <a:latin typeface="Helvetica Neue"/>
                <a:ea typeface="Helvetica Neue"/>
                <a:cs typeface="Helvetica Neue"/>
                <a:sym typeface="Helvetica Neue"/>
              </a:rPr>
              <a:t> trimestre de  2023.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6" name="Google Shape;306;g2de29e12141_0_9"/>
          <p:cNvSpPr txBox="1"/>
          <p:nvPr/>
        </p:nvSpPr>
        <p:spPr>
          <a:xfrm>
            <a:off x="789370" y="2202003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AM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7" name="Google Shape;307;g2de29e12141_0_9"/>
          <p:cNvSpPr txBox="1"/>
          <p:nvPr/>
        </p:nvSpPr>
        <p:spPr>
          <a:xfrm>
            <a:off x="995623" y="1817934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RR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8" name="Google Shape;308;g2de29e12141_0_9"/>
          <p:cNvSpPr txBox="1"/>
          <p:nvPr/>
        </p:nvSpPr>
        <p:spPr>
          <a:xfrm>
            <a:off x="1520817" y="2187734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PA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9" name="Google Shape;309;g2de29e12141_0_9"/>
          <p:cNvSpPr txBox="1"/>
          <p:nvPr/>
        </p:nvSpPr>
        <p:spPr>
          <a:xfrm>
            <a:off x="1599827" y="1863631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AP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0" name="Google Shape;310;g2de29e12141_0_9"/>
          <p:cNvSpPr txBox="1"/>
          <p:nvPr/>
        </p:nvSpPr>
        <p:spPr>
          <a:xfrm>
            <a:off x="2002309" y="2262386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MA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1" name="Google Shape;311;g2de29e12141_0_9"/>
          <p:cNvSpPr txBox="1"/>
          <p:nvPr/>
        </p:nvSpPr>
        <p:spPr>
          <a:xfrm>
            <a:off x="2231122" y="2395261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PI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2" name="Google Shape;312;g2de29e12141_0_9"/>
          <p:cNvSpPr txBox="1"/>
          <p:nvPr/>
        </p:nvSpPr>
        <p:spPr>
          <a:xfrm>
            <a:off x="2365310" y="2258439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CE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3" name="Google Shape;313;g2de29e12141_0_9"/>
          <p:cNvSpPr txBox="1"/>
          <p:nvPr/>
        </p:nvSpPr>
        <p:spPr>
          <a:xfrm>
            <a:off x="2588978" y="2290027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RN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4" name="Google Shape;314;g2de29e12141_0_9"/>
          <p:cNvSpPr txBox="1"/>
          <p:nvPr/>
        </p:nvSpPr>
        <p:spPr>
          <a:xfrm>
            <a:off x="2737638" y="2446577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PB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5" name="Google Shape;315;g2de29e12141_0_9"/>
          <p:cNvSpPr txBox="1"/>
          <p:nvPr/>
        </p:nvSpPr>
        <p:spPr>
          <a:xfrm>
            <a:off x="2354797" y="2509726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PE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6" name="Google Shape;316;g2de29e12141_0_9"/>
          <p:cNvSpPr txBox="1"/>
          <p:nvPr/>
        </p:nvSpPr>
        <p:spPr>
          <a:xfrm>
            <a:off x="2227184" y="2721530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BA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7" name="Google Shape;317;g2de29e12141_0_9"/>
          <p:cNvSpPr txBox="1"/>
          <p:nvPr/>
        </p:nvSpPr>
        <p:spPr>
          <a:xfrm>
            <a:off x="2662638" y="2624177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AL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8" name="Google Shape;318;g2de29e12141_0_9"/>
          <p:cNvSpPr txBox="1"/>
          <p:nvPr/>
        </p:nvSpPr>
        <p:spPr>
          <a:xfrm>
            <a:off x="2607394" y="2699177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SE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9" name="Google Shape;319;g2de29e12141_0_9"/>
          <p:cNvSpPr txBox="1"/>
          <p:nvPr/>
        </p:nvSpPr>
        <p:spPr>
          <a:xfrm>
            <a:off x="2046257" y="3077612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MG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0" name="Google Shape;320;g2de29e12141_0_9"/>
          <p:cNvSpPr txBox="1"/>
          <p:nvPr/>
        </p:nvSpPr>
        <p:spPr>
          <a:xfrm>
            <a:off x="2434134" y="3246462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ES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1" name="Google Shape;321;g2de29e12141_0_9"/>
          <p:cNvSpPr txBox="1"/>
          <p:nvPr/>
        </p:nvSpPr>
        <p:spPr>
          <a:xfrm>
            <a:off x="2281084" y="3433687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RJ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2" name="Google Shape;322;g2de29e12141_0_9"/>
          <p:cNvSpPr txBox="1"/>
          <p:nvPr/>
        </p:nvSpPr>
        <p:spPr>
          <a:xfrm>
            <a:off x="1798121" y="3323912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SP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3" name="Google Shape;323;g2de29e12141_0_9"/>
          <p:cNvSpPr txBox="1"/>
          <p:nvPr/>
        </p:nvSpPr>
        <p:spPr>
          <a:xfrm>
            <a:off x="1862603" y="2933190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DF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4" name="Google Shape;324;g2de29e12141_0_9"/>
          <p:cNvSpPr txBox="1"/>
          <p:nvPr/>
        </p:nvSpPr>
        <p:spPr>
          <a:xfrm>
            <a:off x="1649565" y="2995143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GO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5" name="Google Shape;325;g2de29e12141_0_9"/>
          <p:cNvSpPr txBox="1"/>
          <p:nvPr/>
        </p:nvSpPr>
        <p:spPr>
          <a:xfrm>
            <a:off x="1339184" y="2746481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MT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6" name="Google Shape;326;g2de29e12141_0_9"/>
          <p:cNvSpPr txBox="1"/>
          <p:nvPr/>
        </p:nvSpPr>
        <p:spPr>
          <a:xfrm>
            <a:off x="902284" y="2617556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RO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7" name="Google Shape;327;g2de29e12141_0_9"/>
          <p:cNvSpPr txBox="1"/>
          <p:nvPr/>
        </p:nvSpPr>
        <p:spPr>
          <a:xfrm>
            <a:off x="423412" y="2529425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AC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8" name="Google Shape;328;g2de29e12141_0_9"/>
          <p:cNvSpPr txBox="1"/>
          <p:nvPr/>
        </p:nvSpPr>
        <p:spPr>
          <a:xfrm>
            <a:off x="1407499" y="3204309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MS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9" name="Google Shape;329;g2de29e12141_0_9"/>
          <p:cNvSpPr txBox="1"/>
          <p:nvPr/>
        </p:nvSpPr>
        <p:spPr>
          <a:xfrm>
            <a:off x="1607363" y="3474025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PR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0" name="Google Shape;330;g2de29e12141_0_9"/>
          <p:cNvSpPr txBox="1"/>
          <p:nvPr/>
        </p:nvSpPr>
        <p:spPr>
          <a:xfrm>
            <a:off x="1757360" y="3726625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SC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1" name="Google Shape;331;g2de29e12141_0_9"/>
          <p:cNvSpPr txBox="1"/>
          <p:nvPr/>
        </p:nvSpPr>
        <p:spPr>
          <a:xfrm>
            <a:off x="1502125" y="3785819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" b="1">
                <a:latin typeface="Helvetica Neue"/>
                <a:ea typeface="Helvetica Neue"/>
                <a:cs typeface="Helvetica Neue"/>
                <a:sym typeface="Helvetica Neue"/>
              </a:rPr>
              <a:t>RS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g1f7dcbecb3c_2_84" descr="ManualdeUso_PATROCINIO_capa.png"/>
          <p:cNvPicPr preferRelativeResize="0"/>
          <p:nvPr/>
        </p:nvPicPr>
        <p:blipFill rotWithShape="1">
          <a:blip r:embed="rId3">
            <a:alphaModFix/>
          </a:blip>
          <a:srcRect l="1044" t="88373" r="1375" b="7899"/>
          <a:stretch/>
        </p:blipFill>
        <p:spPr>
          <a:xfrm rot="-5400000">
            <a:off x="-2535849" y="2523774"/>
            <a:ext cx="5158350" cy="110803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1f7dcbecb3c_2_84"/>
          <p:cNvSpPr txBox="1"/>
          <p:nvPr/>
        </p:nvSpPr>
        <p:spPr>
          <a:xfrm>
            <a:off x="247525" y="88525"/>
            <a:ext cx="3946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PESSOAS NÃO ALFABETIZADAS:</a:t>
            </a:r>
            <a:br>
              <a:rPr lang="en-US" sz="1400" b="1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400" b="1" i="0" u="sng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(15 anos ou mais) por faixa etária</a:t>
            </a:r>
            <a:endParaRPr sz="1400" b="1" i="0" u="sng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9" name="Google Shape;349;g1f7dcbecb3c_2_84"/>
          <p:cNvSpPr txBox="1"/>
          <p:nvPr/>
        </p:nvSpPr>
        <p:spPr>
          <a:xfrm>
            <a:off x="381829" y="4886347"/>
            <a:ext cx="3845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Elaboração: CGAM/Secadi, com dados </a:t>
            </a:r>
            <a:r>
              <a:rPr lang="en-US" sz="600">
                <a:latin typeface="Helvetica Neue"/>
                <a:ea typeface="Helvetica Neue"/>
                <a:cs typeface="Helvetica Neue"/>
                <a:sym typeface="Helvetica Neue"/>
              </a:rPr>
              <a:t>do censo demográfico de 2022.</a:t>
            </a:r>
            <a:endParaRPr sz="6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350" name="Google Shape;350;g1f7dcbecb3c_2_84"/>
          <p:cNvGraphicFramePr/>
          <p:nvPr/>
        </p:nvGraphicFramePr>
        <p:xfrm>
          <a:off x="314872" y="1259527"/>
          <a:ext cx="8583375" cy="3058450"/>
        </p:xfrm>
        <a:graphic>
          <a:graphicData uri="http://schemas.openxmlformats.org/drawingml/2006/table">
            <a:tbl>
              <a:tblPr firstRow="1" firstCol="1">
                <a:noFill/>
                <a:tableStyleId>{490E59D6-EFCB-4CCD-8B71-BA142DA18B6D}</a:tableStyleId>
              </a:tblPr>
              <a:tblGrid>
                <a:gridCol w="1834050"/>
                <a:gridCol w="3309450"/>
                <a:gridCol w="3439875"/>
              </a:tblGrid>
              <a:tr h="434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3C3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b="1" u="none" strike="noStrike" cap="none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Faixa Etária</a:t>
                      </a:r>
                      <a:endParaRPr sz="1200" u="none" strike="noStrike" cap="none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>
                    <a:lnB w="1270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C4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3C3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b="1" u="none" strike="noStrike" cap="none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Pessoas não alfabetizadas</a:t>
                      </a:r>
                      <a:endParaRPr sz="1200" u="none" strike="noStrike" cap="none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>
                    <a:lnB w="1270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C4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3C3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b="1" u="none" strike="noStrike" cap="none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% em relação ao total</a:t>
                      </a:r>
                      <a:endParaRPr sz="1200" u="none" strike="noStrike" cap="none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>
                    <a:lnB w="1270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C43F9"/>
                    </a:solidFill>
                  </a:tcPr>
                </a:tc>
              </a:tr>
              <a:tr h="369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3C3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300" b="1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15 a 17 anos</a:t>
                      </a:r>
                      <a:endParaRPr sz="1100" b="1" u="none" strike="noStrike" cap="non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>
                    <a:lnT w="1270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3C3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136</a:t>
                      </a:r>
                      <a:r>
                        <a:rPr lang="en-US" sz="1200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.789</a:t>
                      </a:r>
                      <a:endParaRPr sz="1000" u="none" strike="noStrike" cap="non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>
                    <a:lnT w="1270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3C3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  <a:r>
                        <a:rPr lang="en-US" sz="1200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,</a:t>
                      </a:r>
                      <a:r>
                        <a:rPr lang="en-US" sz="1200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</a:t>
                      </a:r>
                      <a:r>
                        <a:rPr lang="en-US" sz="1200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%</a:t>
                      </a:r>
                      <a:endParaRPr sz="1000" u="none" strike="noStrike" cap="non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>
                    <a:lnT w="1270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69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3C3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300" b="1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18 a 29 anos</a:t>
                      </a:r>
                      <a:endParaRPr sz="1100" b="1" u="none" strike="noStrike" cap="non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3C3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588</a:t>
                      </a:r>
                      <a:r>
                        <a:rPr lang="en-US" sz="1200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.</a:t>
                      </a:r>
                      <a:r>
                        <a:rPr lang="en-US" sz="1200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656</a:t>
                      </a:r>
                      <a:endParaRPr sz="1000" u="none" strike="noStrike" cap="non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3C3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</a:t>
                      </a:r>
                      <a:r>
                        <a:rPr lang="en-US" sz="1200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,</a:t>
                      </a:r>
                      <a:r>
                        <a:rPr lang="en-US" sz="1200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</a:t>
                      </a:r>
                      <a:r>
                        <a:rPr lang="en-US" sz="1200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%</a:t>
                      </a:r>
                      <a:endParaRPr sz="1000" u="none" strike="noStrike" cap="non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>
                    <a:solidFill>
                      <a:srgbClr val="F3F3F3"/>
                    </a:solidFill>
                  </a:tcPr>
                </a:tc>
              </a:tr>
              <a:tr h="369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3C3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300" b="1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30 a 39 anos</a:t>
                      </a:r>
                      <a:endParaRPr sz="1100" b="1" u="none" strike="noStrike" cap="non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3C3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861</a:t>
                      </a:r>
                      <a:r>
                        <a:rPr lang="en-US" sz="1200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.378</a:t>
                      </a:r>
                      <a:endParaRPr sz="1000" u="none" strike="noStrike" cap="non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3C3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</a:t>
                      </a:r>
                      <a:r>
                        <a:rPr lang="en-US" sz="1200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,</a:t>
                      </a:r>
                      <a:r>
                        <a:rPr lang="en-US" sz="1200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</a:t>
                      </a:r>
                      <a:r>
                        <a:rPr lang="en-US" sz="1200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%</a:t>
                      </a:r>
                      <a:endParaRPr sz="1000" u="none" strike="noStrike" cap="non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69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3C3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40 a 49 anos</a:t>
                      </a:r>
                      <a:endParaRPr sz="1000" u="none" strike="noStrike" cap="non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3C3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</a:t>
                      </a:r>
                      <a:r>
                        <a:rPr lang="en-US" sz="1200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754.665</a:t>
                      </a:r>
                      <a:endParaRPr sz="1000" u="none" strike="noStrike" cap="non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3C3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  <a:r>
                        <a:rPr lang="en-US" sz="1200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</a:t>
                      </a:r>
                      <a:r>
                        <a:rPr lang="en-US" sz="1200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,4%</a:t>
                      </a:r>
                      <a:endParaRPr sz="1000" u="none" strike="noStrike" cap="non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>
                    <a:solidFill>
                      <a:srgbClr val="F3F3F3"/>
                    </a:solidFill>
                  </a:tcPr>
                </a:tc>
              </a:tr>
              <a:tr h="369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3C3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50 a 59 anos</a:t>
                      </a:r>
                      <a:endParaRPr sz="1000" u="none" strike="noStrike" cap="non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3C3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</a:t>
                      </a:r>
                      <a:r>
                        <a:rPr lang="en-US" sz="1200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.338.513</a:t>
                      </a:r>
                      <a:endParaRPr sz="1000" u="none" strike="noStrike" cap="non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3C3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20,</a:t>
                      </a:r>
                      <a:r>
                        <a:rPr lang="en-US" sz="1200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</a:t>
                      </a:r>
                      <a:r>
                        <a:rPr lang="en-US" sz="1200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%</a:t>
                      </a:r>
                      <a:endParaRPr sz="1000" u="none" strike="noStrike" cap="non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88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3C3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60 anos ou mais</a:t>
                      </a:r>
                      <a:endParaRPr sz="1000" u="none" strike="noStrike" cap="non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>
                    <a:lnB w="1270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3C3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5.</a:t>
                      </a:r>
                      <a:r>
                        <a:rPr lang="en-US" sz="1200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723</a:t>
                      </a:r>
                      <a:r>
                        <a:rPr lang="en-US" sz="1200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.800</a:t>
                      </a:r>
                      <a:endParaRPr sz="1000" u="none" strike="noStrike" cap="non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>
                    <a:lnB w="1270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3C3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50,</a:t>
                      </a:r>
                      <a:r>
                        <a:rPr lang="en-US" sz="1200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</a:t>
                      </a:r>
                      <a:r>
                        <a:rPr lang="en-US" sz="1200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%</a:t>
                      </a:r>
                      <a:endParaRPr sz="1000" u="none" strike="noStrike" cap="non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>
                    <a:lnB w="1270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</a:tr>
              <a:tr h="388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3C3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300" b="1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Total</a:t>
                      </a:r>
                      <a:endParaRPr sz="1100" u="none" strike="noStrike" cap="non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>
                    <a:lnT w="1270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DE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3C3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300" b="1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11</a:t>
                      </a:r>
                      <a:r>
                        <a:rPr lang="en-US" sz="1300" b="1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.</a:t>
                      </a:r>
                      <a:r>
                        <a:rPr lang="en-US" sz="1300" b="1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403</a:t>
                      </a:r>
                      <a:r>
                        <a:rPr lang="en-US" sz="1300" b="1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.</a:t>
                      </a:r>
                      <a:r>
                        <a:rPr lang="en-US" sz="1300" b="1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801</a:t>
                      </a:r>
                      <a:endParaRPr sz="1100" u="none" strike="noStrike" cap="non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>
                    <a:lnT w="1270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DE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C3C3C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300" b="1" u="none" strike="noStrike" cap="none">
                          <a:solidFill>
                            <a:srgbClr val="3C3C3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100%</a:t>
                      </a:r>
                      <a:endParaRPr sz="1100" u="none" strike="noStrike" cap="non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>
                    <a:lnT w="1270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DE00"/>
                    </a:solidFill>
                  </a:tcPr>
                </a:tc>
              </a:tr>
            </a:tbl>
          </a:graphicData>
        </a:graphic>
      </p:graphicFrame>
      <p:pic>
        <p:nvPicPr>
          <p:cNvPr id="351" name="Google Shape;351;g1f7dcbecb3c_2_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367950" y="1756549"/>
            <a:ext cx="277426" cy="24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1f7dcbecb3c_2_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367950" y="2143761"/>
            <a:ext cx="277426" cy="24967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g1f7dcbecb3c_2_84"/>
          <p:cNvSpPr txBox="1"/>
          <p:nvPr/>
        </p:nvSpPr>
        <p:spPr>
          <a:xfrm>
            <a:off x="7757425" y="2020100"/>
            <a:ext cx="1262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EA332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1.586.670</a:t>
            </a:r>
            <a:endParaRPr sz="1900" b="1">
              <a:solidFill>
                <a:srgbClr val="EA332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4" name="Google Shape;354;g1f7dcbecb3c_2_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367950" y="2499961"/>
            <a:ext cx="277426" cy="24967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1f7dcbecb3c_2_84"/>
          <p:cNvSpPr/>
          <p:nvPr/>
        </p:nvSpPr>
        <p:spPr>
          <a:xfrm>
            <a:off x="7065975" y="1660775"/>
            <a:ext cx="558000" cy="1354500"/>
          </a:xfrm>
          <a:prstGeom prst="arc">
            <a:avLst>
              <a:gd name="adj1" fmla="val 17378818"/>
              <a:gd name="adj2" fmla="val 3430119"/>
            </a:avLst>
          </a:prstGeom>
          <a:noFill/>
          <a:ln w="28575" cap="flat" cmpd="sng">
            <a:solidFill>
              <a:srgbClr val="EA33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6" name="Google Shape;356;g1f7dcbecb3c_2_84"/>
          <p:cNvSpPr/>
          <p:nvPr/>
        </p:nvSpPr>
        <p:spPr>
          <a:xfrm>
            <a:off x="7502024" y="2140778"/>
            <a:ext cx="233700" cy="234000"/>
          </a:xfrm>
          <a:prstGeom prst="ellipse">
            <a:avLst/>
          </a:prstGeom>
          <a:solidFill>
            <a:srgbClr val="EA33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7" name="Google Shape;357;g1f7dcbecb3c_2_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7556130" y="2171522"/>
            <a:ext cx="183055" cy="164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D2D2D"/>
        </a:solid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g2ba0661ce02_0_709"/>
          <p:cNvPicPr preferRelativeResize="0"/>
          <p:nvPr/>
        </p:nvPicPr>
        <p:blipFill rotWithShape="1">
          <a:blip r:embed="rId3">
            <a:alphaModFix amt="70000"/>
          </a:blip>
          <a:srcRect t="16128"/>
          <a:stretch/>
        </p:blipFill>
        <p:spPr>
          <a:xfrm>
            <a:off x="-57325" y="0"/>
            <a:ext cx="92013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g2ba0661ce02_0_709"/>
          <p:cNvSpPr/>
          <p:nvPr/>
        </p:nvSpPr>
        <p:spPr>
          <a:xfrm>
            <a:off x="-94025" y="329250"/>
            <a:ext cx="94665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97" name="Google Shape;597;g2ba0661ce02_0_709" descr="marca_1-02.png"/>
          <p:cNvPicPr preferRelativeResize="0"/>
          <p:nvPr/>
        </p:nvPicPr>
        <p:blipFill rotWithShape="1">
          <a:blip r:embed="rId4">
            <a:alphaModFix/>
          </a:blip>
          <a:srcRect t="118" b="128"/>
          <a:stretch/>
        </p:blipFill>
        <p:spPr>
          <a:xfrm>
            <a:off x="7087453" y="120805"/>
            <a:ext cx="1962542" cy="69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g2ba0661ce02_0_709" descr="ManualdeUso_PATROCINIO_capa.png"/>
          <p:cNvPicPr preferRelativeResize="0"/>
          <p:nvPr/>
        </p:nvPicPr>
        <p:blipFill rotWithShape="1">
          <a:blip r:embed="rId5">
            <a:alphaModFix/>
          </a:blip>
          <a:srcRect l="1044" t="88372" r="1375" b="7898"/>
          <a:stretch/>
        </p:blipFill>
        <p:spPr>
          <a:xfrm rot="-5400000">
            <a:off x="-2535849" y="2523774"/>
            <a:ext cx="5158350" cy="110803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g2ba0661ce02_0_709"/>
          <p:cNvSpPr txBox="1"/>
          <p:nvPr/>
        </p:nvSpPr>
        <p:spPr>
          <a:xfrm>
            <a:off x="342168" y="1625100"/>
            <a:ext cx="8526900" cy="25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1" i="0" u="none" strike="noStrike" cap="none">
                <a:solidFill>
                  <a:srgbClr val="FFD7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Pacto Nacional</a:t>
            </a:r>
            <a:r>
              <a:rPr lang="en-US" sz="3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3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pela Superação</a:t>
            </a:r>
            <a:endParaRPr sz="3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 Analfabetismo</a:t>
            </a:r>
            <a:endParaRPr sz="3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 Qualificação</a:t>
            </a:r>
            <a:endParaRPr sz="3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 EJA</a:t>
            </a:r>
            <a:endParaRPr sz="3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2ba0ed7811d_1_105"/>
          <p:cNvSpPr/>
          <p:nvPr/>
        </p:nvSpPr>
        <p:spPr>
          <a:xfrm>
            <a:off x="346650" y="4548026"/>
            <a:ext cx="3985500" cy="488400"/>
          </a:xfrm>
          <a:prstGeom prst="roundRect">
            <a:avLst>
              <a:gd name="adj" fmla="val 18233"/>
            </a:avLst>
          </a:prstGeom>
          <a:solidFill>
            <a:srgbClr val="183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5" name="Google Shape;605;g2ba0ed7811d_1_105"/>
          <p:cNvSpPr/>
          <p:nvPr/>
        </p:nvSpPr>
        <p:spPr>
          <a:xfrm>
            <a:off x="4530975" y="4287709"/>
            <a:ext cx="4414800" cy="507123"/>
          </a:xfrm>
          <a:prstGeom prst="roundRect">
            <a:avLst>
              <a:gd name="adj" fmla="val 19173"/>
            </a:avLst>
          </a:prstGeom>
          <a:solidFill>
            <a:srgbClr val="5ECC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6" name="Google Shape;606;g2ba0ed7811d_1_105"/>
          <p:cNvSpPr/>
          <p:nvPr/>
        </p:nvSpPr>
        <p:spPr>
          <a:xfrm>
            <a:off x="4530975" y="3705383"/>
            <a:ext cx="4414800" cy="488400"/>
          </a:xfrm>
          <a:prstGeom prst="roundRect">
            <a:avLst>
              <a:gd name="adj" fmla="val 19173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7" name="Google Shape;607;g2ba0ed7811d_1_105"/>
          <p:cNvSpPr/>
          <p:nvPr/>
        </p:nvSpPr>
        <p:spPr>
          <a:xfrm>
            <a:off x="4530975" y="3104669"/>
            <a:ext cx="4414800" cy="536998"/>
          </a:xfrm>
          <a:prstGeom prst="roundRect">
            <a:avLst>
              <a:gd name="adj" fmla="val 19173"/>
            </a:avLst>
          </a:prstGeom>
          <a:solidFill>
            <a:srgbClr val="2C43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8" name="Google Shape;608;g2ba0ed7811d_1_105"/>
          <p:cNvSpPr/>
          <p:nvPr/>
        </p:nvSpPr>
        <p:spPr>
          <a:xfrm>
            <a:off x="4530975" y="2359622"/>
            <a:ext cx="4414800" cy="668122"/>
          </a:xfrm>
          <a:prstGeom prst="roundRect">
            <a:avLst>
              <a:gd name="adj" fmla="val 16464"/>
            </a:avLst>
          </a:prstGeom>
          <a:solidFill>
            <a:srgbClr val="5ECC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9" name="Google Shape;609;g2ba0ed7811d_1_105"/>
          <p:cNvSpPr/>
          <p:nvPr/>
        </p:nvSpPr>
        <p:spPr>
          <a:xfrm>
            <a:off x="4530975" y="1759575"/>
            <a:ext cx="4414800" cy="515100"/>
          </a:xfrm>
          <a:prstGeom prst="roundRect">
            <a:avLst>
              <a:gd name="adj" fmla="val 21239"/>
            </a:avLst>
          </a:prstGeom>
          <a:solidFill>
            <a:srgbClr val="EA33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0" name="Google Shape;610;g2ba0ed7811d_1_105"/>
          <p:cNvSpPr/>
          <p:nvPr/>
        </p:nvSpPr>
        <p:spPr>
          <a:xfrm>
            <a:off x="4530975" y="1013237"/>
            <a:ext cx="4414800" cy="661086"/>
          </a:xfrm>
          <a:prstGeom prst="roundRect">
            <a:avLst>
              <a:gd name="adj" fmla="val 11151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1" name="Google Shape;611;g2ba0ed7811d_1_105"/>
          <p:cNvSpPr/>
          <p:nvPr/>
        </p:nvSpPr>
        <p:spPr>
          <a:xfrm>
            <a:off x="357650" y="3959402"/>
            <a:ext cx="3985500" cy="507000"/>
          </a:xfrm>
          <a:prstGeom prst="roundRect">
            <a:avLst>
              <a:gd name="adj" fmla="val 22234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2" name="Google Shape;612;g2ba0ed7811d_1_105"/>
          <p:cNvSpPr/>
          <p:nvPr/>
        </p:nvSpPr>
        <p:spPr>
          <a:xfrm>
            <a:off x="357650" y="3010001"/>
            <a:ext cx="3985500" cy="867900"/>
          </a:xfrm>
          <a:prstGeom prst="roundRect">
            <a:avLst>
              <a:gd name="adj" fmla="val 10439"/>
            </a:avLst>
          </a:prstGeom>
          <a:solidFill>
            <a:srgbClr val="EA33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3" name="Google Shape;613;g2ba0ed7811d_1_105"/>
          <p:cNvSpPr/>
          <p:nvPr/>
        </p:nvSpPr>
        <p:spPr>
          <a:xfrm>
            <a:off x="357650" y="2267300"/>
            <a:ext cx="3985500" cy="661200"/>
          </a:xfrm>
          <a:prstGeom prst="roundRect">
            <a:avLst>
              <a:gd name="adj" fmla="val 14699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4" name="Google Shape;614;g2ba0ed7811d_1_105"/>
          <p:cNvSpPr/>
          <p:nvPr/>
        </p:nvSpPr>
        <p:spPr>
          <a:xfrm>
            <a:off x="357650" y="1363075"/>
            <a:ext cx="3985500" cy="798600"/>
          </a:xfrm>
          <a:prstGeom prst="roundRect">
            <a:avLst>
              <a:gd name="adj" fmla="val 14699"/>
            </a:avLst>
          </a:prstGeom>
          <a:solidFill>
            <a:srgbClr val="3FD330"/>
          </a:solidFill>
          <a:ln w="9525" cap="flat" cmpd="sng">
            <a:solidFill>
              <a:srgbClr val="00D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5" name="Google Shape;615;g2ba0ed7811d_1_105"/>
          <p:cNvSpPr/>
          <p:nvPr/>
        </p:nvSpPr>
        <p:spPr>
          <a:xfrm>
            <a:off x="357638" y="807496"/>
            <a:ext cx="3985500" cy="488400"/>
          </a:xfrm>
          <a:prstGeom prst="roundRect">
            <a:avLst>
              <a:gd name="adj" fmla="val 18233"/>
            </a:avLst>
          </a:prstGeom>
          <a:solidFill>
            <a:srgbClr val="183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16" name="Google Shape;616;g2ba0ed7811d_1_105" descr="ManualdeUso_PATROCINIO_capa.png"/>
          <p:cNvPicPr preferRelativeResize="0"/>
          <p:nvPr/>
        </p:nvPicPr>
        <p:blipFill rotWithShape="1">
          <a:blip r:embed="rId3">
            <a:alphaModFix/>
          </a:blip>
          <a:srcRect l="1044" t="88372" r="1375" b="7898"/>
          <a:stretch/>
        </p:blipFill>
        <p:spPr>
          <a:xfrm rot="-5400000">
            <a:off x="-2535849" y="2523774"/>
            <a:ext cx="5158350" cy="110803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g2ba0ed7811d_1_105"/>
          <p:cNvSpPr txBox="1"/>
          <p:nvPr/>
        </p:nvSpPr>
        <p:spPr>
          <a:xfrm>
            <a:off x="247525" y="88525"/>
            <a:ext cx="6151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ESTRATÉGIAS PARA EXPANSÃO E QUALIFICAÇÃO DA EJA</a:t>
            </a:r>
            <a:endParaRPr sz="1400" b="1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8" name="Google Shape;618;g2ba0ed7811d_1_105"/>
          <p:cNvSpPr txBox="1"/>
          <p:nvPr/>
        </p:nvSpPr>
        <p:spPr>
          <a:xfrm>
            <a:off x="4636050" y="1034115"/>
            <a:ext cx="4225800" cy="3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r>
              <a:rPr lang="en-US"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7. CadEJA</a:t>
            </a:r>
            <a:r>
              <a:rPr lang="en-US" sz="13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3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3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cadastro de dados da EJA integrado aos sistemas de informação de ministérios e entes federados;</a:t>
            </a:r>
            <a:endParaRPr sz="13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8. NOVAS DIRETRIZES OPERACIONAIS</a:t>
            </a:r>
            <a:r>
              <a:rPr lang="en-US"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 vistas à ampliação e qualificação da EJA;</a:t>
            </a:r>
            <a:endParaRPr sz="13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9. DIRETRIZES E ORIENTAÇÕES CURRICULARES </a:t>
            </a:r>
            <a:br>
              <a:rPr lang="en-US" sz="13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 a EJA, construídas em articulação com redes de Ensino, movimentos sociais e IES;</a:t>
            </a:r>
            <a:endParaRPr sz="13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10. CARREIRA DOCENTE NA EJA</a:t>
            </a:r>
            <a:br>
              <a:rPr lang="en-US" sz="13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r>
              <a:rPr lang="en-US"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11. FORMAÇÃO PARA GESTORES DA EJA,</a:t>
            </a:r>
            <a:r>
              <a:rPr lang="en-US" sz="13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3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3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 parceria com FNDE;</a:t>
            </a:r>
            <a:endParaRPr sz="13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SzPts val="1500"/>
              <a:buFont typeface="Arial"/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12. PNLD – Programa Nacional do Livro Didático -</a:t>
            </a:r>
            <a:r>
              <a:rPr lang="en-US"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Ensino Fundamental.</a:t>
            </a:r>
            <a:endParaRPr sz="13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9" name="Google Shape;619;g2ba0ed7811d_1_105"/>
          <p:cNvSpPr txBox="1"/>
          <p:nvPr/>
        </p:nvSpPr>
        <p:spPr>
          <a:xfrm>
            <a:off x="332500" y="808025"/>
            <a:ext cx="3985500" cy="42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 FUNDEB</a:t>
            </a:r>
            <a:r>
              <a:rPr lang="en-US"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Mudança no fator de ponderação de 0,8 para 1;</a:t>
            </a:r>
            <a:endParaRPr sz="13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</a:t>
            </a:r>
            <a:r>
              <a:rPr lang="en-US" sz="1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PROJOVEM URBANO  E CAMPO SABERES</a:t>
            </a:r>
            <a:r>
              <a:rPr lang="en-US" sz="13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</a:t>
            </a:r>
            <a:r>
              <a:rPr lang="en-US" sz="1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TERRA </a:t>
            </a:r>
            <a:r>
              <a:rPr lang="en-US"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28 mil estudantes do EF na edição 2024. Priorização de municípios com maiores índices de jovens não alfabetizados nos municípios que não ofertam a  EJA;</a:t>
            </a:r>
            <a:endParaRPr sz="8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r>
              <a:rPr lang="en-US" sz="13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 PBA (Educação Popular) </a:t>
            </a:r>
            <a:r>
              <a:rPr lang="en-US" sz="13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3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3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900 mil </a:t>
            </a:r>
            <a:r>
              <a:rPr lang="en-US" sz="13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estudantes </a:t>
            </a:r>
            <a:r>
              <a:rPr lang="en-US" sz="13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</a:t>
            </a:r>
            <a:r>
              <a:rPr lang="en-US" sz="13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Alfabetização. Oferta prioritária para as populações adulta e idosa;</a:t>
            </a:r>
            <a:endParaRPr sz="13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4. PDDE EJA </a:t>
            </a:r>
            <a:r>
              <a:rPr lang="en-US"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792 mil estudantes em 93,6% das escolas – EF. Prioridade para adequação da estrutura das escolas e aquisição de materiais para a EJA;</a:t>
            </a:r>
            <a:endParaRPr sz="13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5. P</a:t>
            </a:r>
            <a:r>
              <a:rPr lang="en-US" sz="13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É DE MEIA - EJA </a:t>
            </a:r>
            <a:r>
              <a:rPr lang="en-US"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Jovens de 19 a 24 anos, beneficiários do PBF;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6. PROGRAMA DE</a:t>
            </a:r>
            <a:r>
              <a:rPr lang="en-US"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3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FORMAÇÃO PARA PROFISSIONAIS NA EJA;</a:t>
            </a:r>
            <a:endParaRPr sz="13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" name="Google Shape;897;g2b9af578934_0_74"/>
          <p:cNvPicPr preferRelativeResize="0"/>
          <p:nvPr/>
        </p:nvPicPr>
        <p:blipFill rotWithShape="1">
          <a:blip r:embed="rId3">
            <a:alphaModFix amt="71000"/>
          </a:blip>
          <a:srcRect t="27180" r="27208"/>
          <a:stretch/>
        </p:blipFill>
        <p:spPr>
          <a:xfrm>
            <a:off x="0" y="148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g2b9af578934_0_74" descr="marca_1-02.png"/>
          <p:cNvPicPr preferRelativeResize="0"/>
          <p:nvPr/>
        </p:nvPicPr>
        <p:blipFill rotWithShape="1">
          <a:blip r:embed="rId4">
            <a:alphaModFix/>
          </a:blip>
          <a:srcRect t="129" b="119"/>
          <a:stretch/>
        </p:blipFill>
        <p:spPr>
          <a:xfrm>
            <a:off x="7087453" y="120805"/>
            <a:ext cx="1962542" cy="699156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g2b9af578934_0_74"/>
          <p:cNvSpPr/>
          <p:nvPr/>
        </p:nvSpPr>
        <p:spPr>
          <a:xfrm rot="5399999">
            <a:off x="2631975" y="-4406524"/>
            <a:ext cx="3880050" cy="14413748"/>
          </a:xfrm>
          <a:prstGeom prst="flowChartOnlineStorage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0" name="Google Shape;900;g2b9af578934_0_74"/>
          <p:cNvSpPr txBox="1"/>
          <p:nvPr/>
        </p:nvSpPr>
        <p:spPr>
          <a:xfrm>
            <a:off x="342168" y="2080050"/>
            <a:ext cx="8526900" cy="11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Pactuação</a:t>
            </a:r>
            <a:br>
              <a:rPr lang="en-US" sz="3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Intersetorial</a:t>
            </a:r>
            <a:endParaRPr sz="3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01" name="Google Shape;901;g2b9af578934_0_74" descr="ManualdeUso_PATROCINIO_capa.png"/>
          <p:cNvPicPr preferRelativeResize="0"/>
          <p:nvPr/>
        </p:nvPicPr>
        <p:blipFill rotWithShape="1">
          <a:blip r:embed="rId5">
            <a:alphaModFix/>
          </a:blip>
          <a:srcRect l="1044" t="88373" r="1375" b="7900"/>
          <a:stretch/>
        </p:blipFill>
        <p:spPr>
          <a:xfrm rot="-5400000">
            <a:off x="-2535851" y="2523773"/>
            <a:ext cx="5158353" cy="110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" name="Google Shape;906;g2b9af578934_0_355" descr="ManualdeUso_PATROCINIO_capa.png"/>
          <p:cNvPicPr preferRelativeResize="0"/>
          <p:nvPr/>
        </p:nvPicPr>
        <p:blipFill rotWithShape="1">
          <a:blip r:embed="rId3">
            <a:alphaModFix/>
          </a:blip>
          <a:srcRect l="1044" t="88373" r="1375" b="7900"/>
          <a:stretch/>
        </p:blipFill>
        <p:spPr>
          <a:xfrm rot="-5400000">
            <a:off x="-2535851" y="2523773"/>
            <a:ext cx="5158353" cy="110802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g2b9af578934_0_355"/>
          <p:cNvSpPr txBox="1"/>
          <p:nvPr/>
        </p:nvSpPr>
        <p:spPr>
          <a:xfrm>
            <a:off x="247525" y="88525"/>
            <a:ext cx="550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2D2D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FORMAS DE ATUAÇÃO INTERSETORIAL NO PACTO</a:t>
            </a:r>
            <a:endParaRPr sz="1400" b="1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8" name="Google Shape;908;g2b9af578934_0_355"/>
          <p:cNvSpPr/>
          <p:nvPr/>
        </p:nvSpPr>
        <p:spPr>
          <a:xfrm>
            <a:off x="411525" y="790550"/>
            <a:ext cx="2010300" cy="4186200"/>
          </a:xfrm>
          <a:prstGeom prst="roundRect">
            <a:avLst>
              <a:gd name="adj" fmla="val 5248"/>
            </a:avLst>
          </a:prstGeom>
          <a:solidFill>
            <a:srgbClr val="00D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09" name="Google Shape;909;g2b9af578934_0_355" descr="Picture 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378" y="1008481"/>
            <a:ext cx="1598112" cy="21043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910" name="Google Shape;910;g2b9af578934_0_355"/>
          <p:cNvSpPr txBox="1"/>
          <p:nvPr/>
        </p:nvSpPr>
        <p:spPr>
          <a:xfrm>
            <a:off x="584363" y="3414597"/>
            <a:ext cx="18483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Plataforma</a:t>
            </a:r>
            <a:b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 cadastro</a:t>
            </a:r>
            <a:b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 demanda e atendimento</a:t>
            </a:r>
            <a:b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 EJA</a:t>
            </a:r>
            <a:endParaRPr sz="1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1" name="Google Shape;911;g2b9af578934_0_355"/>
          <p:cNvSpPr/>
          <p:nvPr/>
        </p:nvSpPr>
        <p:spPr>
          <a:xfrm>
            <a:off x="2584826" y="790550"/>
            <a:ext cx="2010300" cy="4186200"/>
          </a:xfrm>
          <a:prstGeom prst="roundRect">
            <a:avLst>
              <a:gd name="adj" fmla="val 5248"/>
            </a:avLst>
          </a:prstGeom>
          <a:solidFill>
            <a:srgbClr val="013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2" name="Google Shape;912;g2b9af578934_0_355"/>
          <p:cNvSpPr txBox="1"/>
          <p:nvPr/>
        </p:nvSpPr>
        <p:spPr>
          <a:xfrm>
            <a:off x="2757664" y="3414597"/>
            <a:ext cx="18483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Incentivos</a:t>
            </a:r>
            <a:b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 ampliar</a:t>
            </a:r>
            <a:b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 matrículas</a:t>
            </a:r>
            <a:b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 conclusão</a:t>
            </a:r>
            <a:b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 EJA</a:t>
            </a:r>
            <a:endParaRPr sz="1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13" name="Google Shape;913;g2b9af578934_0_355" descr="Picture 1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57100" y="940726"/>
            <a:ext cx="1654967" cy="2172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914" name="Google Shape;914;g2b9af578934_0_355"/>
          <p:cNvSpPr/>
          <p:nvPr/>
        </p:nvSpPr>
        <p:spPr>
          <a:xfrm>
            <a:off x="4747324" y="790550"/>
            <a:ext cx="2010300" cy="4186200"/>
          </a:xfrm>
          <a:prstGeom prst="roundRect">
            <a:avLst>
              <a:gd name="adj" fmla="val 5248"/>
            </a:avLst>
          </a:prstGeom>
          <a:solidFill>
            <a:srgbClr val="EA33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5" name="Google Shape;915;g2b9af578934_0_355"/>
          <p:cNvSpPr txBox="1"/>
          <p:nvPr/>
        </p:nvSpPr>
        <p:spPr>
          <a:xfrm>
            <a:off x="4920162" y="3414597"/>
            <a:ext cx="18483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Oferta</a:t>
            </a:r>
            <a:b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 EJA por programas próprios em cada setor</a:t>
            </a:r>
            <a:endParaRPr sz="1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16" name="Google Shape;916;g2b9af578934_0_355" descr="Picture 1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39968" y="939047"/>
            <a:ext cx="1654944" cy="21738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917" name="Google Shape;917;g2b9af578934_0_355"/>
          <p:cNvSpPr/>
          <p:nvPr/>
        </p:nvSpPr>
        <p:spPr>
          <a:xfrm>
            <a:off x="6898973" y="790550"/>
            <a:ext cx="2010300" cy="4186200"/>
          </a:xfrm>
          <a:prstGeom prst="roundRect">
            <a:avLst>
              <a:gd name="adj" fmla="val 5248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D2D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18" name="Google Shape;918;g2b9af578934_0_355" descr="Picture 1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60039" y="957010"/>
            <a:ext cx="1654944" cy="21558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919" name="Google Shape;919;g2b9af578934_0_355"/>
          <p:cNvSpPr txBox="1"/>
          <p:nvPr/>
        </p:nvSpPr>
        <p:spPr>
          <a:xfrm>
            <a:off x="7060997" y="3414597"/>
            <a:ext cx="18483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Ações de suporte</a:t>
            </a:r>
            <a:b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 fortalecimento</a:t>
            </a:r>
            <a:b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 oferta da EJA</a:t>
            </a:r>
            <a:endParaRPr sz="1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ruv">
  <a:themeElements>
    <a:clrScheme name="Gruv">
      <a:dk1>
        <a:srgbClr val="FFFFFF"/>
      </a:dk1>
      <a:lt1>
        <a:srgbClr val="009600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uv">
  <a:themeElements>
    <a:clrScheme name="Gruv">
      <a:dk1>
        <a:srgbClr val="FFFFFF"/>
      </a:dk1>
      <a:lt1>
        <a:srgbClr val="009600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ruv">
  <a:themeElements>
    <a:clrScheme name="Gruv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660</Words>
  <Application>Microsoft Office PowerPoint</Application>
  <PresentationFormat>Apresentação na tela (16:9)</PresentationFormat>
  <Paragraphs>219</Paragraphs>
  <Slides>17</Slides>
  <Notes>17</Notes>
  <HiddenSlides>1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Helvetica Neue</vt:lpstr>
      <vt:lpstr>Arial</vt:lpstr>
      <vt:lpstr>Playfair Display</vt:lpstr>
      <vt:lpstr>Gruv</vt:lpstr>
      <vt:lpstr>Gruv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METAS DE MATRÍCULAS NA EJA - 22,7% POR ANO </vt:lpstr>
      <vt:lpstr>METAS DE MATRÍCULAS EJA INTEGRADA À EPT - 12,5% EM RELAÇÃO AO TOTAL ATÉ 2027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 Hoogerbrugge</dc:creator>
  <cp:lastModifiedBy>Cláudia Borges Costa</cp:lastModifiedBy>
  <cp:revision>3</cp:revision>
  <dcterms:modified xsi:type="dcterms:W3CDTF">2024-07-22T02:01:42Z</dcterms:modified>
</cp:coreProperties>
</file>